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6" r:id="rId5"/>
    <p:sldId id="851" r:id="rId6"/>
    <p:sldId id="855" r:id="rId7"/>
    <p:sldId id="852" r:id="rId8"/>
    <p:sldId id="853" r:id="rId9"/>
    <p:sldId id="854" r:id="rId10"/>
    <p:sldId id="856" r:id="rId11"/>
    <p:sldId id="826" r:id="rId12"/>
    <p:sldId id="857" r:id="rId13"/>
    <p:sldId id="858" r:id="rId14"/>
    <p:sldId id="849" r:id="rId15"/>
    <p:sldId id="859" r:id="rId16"/>
    <p:sldId id="860" r:id="rId17"/>
    <p:sldId id="861" r:id="rId18"/>
    <p:sldId id="862" r:id="rId19"/>
    <p:sldId id="848" r:id="rId20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5">
          <p15:clr>
            <a:srgbClr val="A4A3A4"/>
          </p15:clr>
        </p15:guide>
        <p15:guide id="2" orient="horz" pos="4118">
          <p15:clr>
            <a:srgbClr val="A4A3A4"/>
          </p15:clr>
        </p15:guide>
        <p15:guide id="3" orient="horz" pos="234">
          <p15:clr>
            <a:srgbClr val="A4A3A4"/>
          </p15:clr>
        </p15:guide>
        <p15:guide id="4" orient="horz" pos="2394">
          <p15:clr>
            <a:srgbClr val="A4A3A4"/>
          </p15:clr>
        </p15:guide>
        <p15:guide id="5" orient="horz" pos="90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orient="horz" pos="3009">
          <p15:clr>
            <a:srgbClr val="A4A3A4"/>
          </p15:clr>
        </p15:guide>
        <p15:guide id="8" pos="358">
          <p15:clr>
            <a:srgbClr val="A4A3A4"/>
          </p15:clr>
        </p15:guide>
        <p15:guide id="9" pos="4503">
          <p15:clr>
            <a:srgbClr val="A4A3A4"/>
          </p15:clr>
        </p15:guide>
        <p15:guide id="10" pos="5227">
          <p15:clr>
            <a:srgbClr val="A4A3A4"/>
          </p15:clr>
        </p15:guide>
        <p15:guide id="11" pos="1566">
          <p15:clr>
            <a:srgbClr val="A4A3A4"/>
          </p15:clr>
        </p15:guide>
        <p15:guide id="12" pos="4689">
          <p15:clr>
            <a:srgbClr val="A4A3A4"/>
          </p15:clr>
        </p15:guide>
        <p15:guide id="13" pos="2052">
          <p15:clr>
            <a:srgbClr val="A4A3A4"/>
          </p15:clr>
        </p15:guide>
        <p15:guide id="14" pos="535">
          <p15:clr>
            <a:srgbClr val="A4A3A4"/>
          </p15:clr>
        </p15:guide>
        <p15:guide id="15" pos="2356">
          <p15:clr>
            <a:srgbClr val="A4A3A4"/>
          </p15:clr>
        </p15:guide>
        <p15:guide id="16" pos="5577">
          <p15:clr>
            <a:srgbClr val="A4A3A4"/>
          </p15:clr>
        </p15:guide>
        <p15:guide id="17" pos="9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FB79"/>
    <a:srgbClr val="E2E2E2"/>
    <a:srgbClr val="D9D9D9"/>
    <a:srgbClr val="B4E6FF"/>
    <a:srgbClr val="B3DEF5"/>
    <a:srgbClr val="B3E5FE"/>
    <a:srgbClr val="111166"/>
    <a:srgbClr val="BEEAFF"/>
    <a:srgbClr val="B4E5FF"/>
    <a:srgbClr val="C8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4" autoAdjust="0"/>
    <p:restoredTop sz="93776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1098" y="90"/>
      </p:cViewPr>
      <p:guideLst>
        <p:guide orient="horz" pos="535"/>
        <p:guide orient="horz" pos="4118"/>
        <p:guide orient="horz" pos="234"/>
        <p:guide orient="horz" pos="2394"/>
        <p:guide orient="horz" pos="901"/>
        <p:guide orient="horz" pos="1620"/>
        <p:guide orient="horz" pos="3009"/>
        <p:guide pos="358"/>
        <p:guide pos="4503"/>
        <p:guide pos="5227"/>
        <p:guide pos="1566"/>
        <p:guide pos="4689"/>
        <p:guide pos="2052"/>
        <p:guide pos="535"/>
        <p:guide pos="2356"/>
        <p:guide pos="5577"/>
        <p:guide pos="9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158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2863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158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E8C5BD47-55D6-1344-B91F-7C24D2E19559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74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158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2863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158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92BE362E-78BA-324A-8038-5482DADFDF7D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512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9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6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1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8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11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04925" y="2780928"/>
            <a:ext cx="4527551" cy="347890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 dirty="0" err="1"/>
              <a:t>Subtitle</a:t>
            </a:r>
            <a:endParaRPr lang="en-GB" noProof="0" dirty="0"/>
          </a:p>
        </p:txBody>
      </p:sp>
      <p:pic>
        <p:nvPicPr>
          <p:cNvPr id="11" name="Afbeelding 10" descr="logo UL_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5961325"/>
            <a:ext cx="495798" cy="576000"/>
          </a:xfrm>
          <a:prstGeom prst="rect">
            <a:avLst/>
          </a:prstGeom>
        </p:spPr>
      </p:pic>
      <p:sp>
        <p:nvSpPr>
          <p:cNvPr id="3" name="Rechthoek 2"/>
          <p:cNvSpPr/>
          <p:nvPr userDrawn="1"/>
        </p:nvSpPr>
        <p:spPr bwMode="auto">
          <a:xfrm>
            <a:off x="1146174" y="1431652"/>
            <a:ext cx="7997825" cy="1152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1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108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Speaker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nl-NL" dirty="0" err="1"/>
              <a:t>Department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 hasCustomPrompt="1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LOCATION</a:t>
            </a:r>
            <a:endParaRPr lang="en-GB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7" name="Rechthoek 16"/>
          <p:cNvSpPr/>
          <p:nvPr userDrawn="1"/>
        </p:nvSpPr>
        <p:spPr bwMode="auto">
          <a:xfrm>
            <a:off x="-2" y="2587351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8" name="Afbeelding 17" descr="logo lumc_Fedra_PPT_20 mm 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278075"/>
            <a:ext cx="2293895" cy="57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5D7B-A07B-4BC0-B7FD-69181FAA0CBE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&gt; Header &amp; footer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28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D97A11-27EC-48F1-AD2A-F37D7F1C27B9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A1B39C-8919-CF47-A161-B6BA50FD6A18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71158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24815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7" y="1135064"/>
            <a:ext cx="3008313" cy="511867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CF9DED-DB1A-4A58-AA3B-9A7FD8966ABF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FAB8F7-6B6F-2642-9729-040657DB08FE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0" y="1144588"/>
            <a:ext cx="5123557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43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59" y="0"/>
            <a:ext cx="6507303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144588"/>
            <a:ext cx="3003550" cy="1289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ACE5E8-51C1-41B9-B565-2B73874A4B16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A0F4D9-DA5F-9846-8B97-D321E78C63B0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45158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 bwMode="auto">
          <a:xfrm>
            <a:off x="-2" y="2587351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1146174" y="1431651"/>
            <a:ext cx="7997825" cy="1155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spcCol="360000" anchor="t" anchorCtr="0" compatLnSpc="1">
            <a:prstTxWarp prst="textNoShape">
              <a:avLst/>
            </a:prstTxWarp>
          </a:bodyPr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err="1"/>
              <a:t>Title</a:t>
            </a:r>
            <a:r>
              <a:rPr lang="nl-NL" dirty="0"/>
              <a:t> or </a:t>
            </a:r>
            <a:r>
              <a:rPr lang="nl-NL" dirty="0" err="1"/>
              <a:t>Address</a:t>
            </a:r>
            <a:endParaRPr lang="nl-NL" dirty="0"/>
          </a:p>
        </p:txBody>
      </p:sp>
      <p:pic>
        <p:nvPicPr>
          <p:cNvPr id="14" name="Afbeelding 13" descr="logo UL_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5961325"/>
            <a:ext cx="495798" cy="576000"/>
          </a:xfrm>
          <a:prstGeom prst="rect">
            <a:avLst/>
          </a:prstGeom>
        </p:spPr>
      </p:pic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839003"/>
            <a:ext cx="7524751" cy="341892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Afbeelding 15" descr="logo lumc_Fedra_PPT_20 mm 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278075"/>
            <a:ext cx="2293895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30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BB4EAD-51C6-8D4D-9B89-05A3A08408C5}" type="datetime5">
              <a:rPr lang="nl-NL" smtClean="0"/>
              <a:t>19-jun-23</a:t>
            </a:fld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8D43D-7D33-2F43-82C4-C7C0902068A2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4999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nl-NL" dirty="0"/>
              <a:t>SECTION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E433-9D72-44A1-825A-87CDD5599884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Insert &gt; Header &amp; footer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56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with Lo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nl-NL" dirty="0"/>
              <a:t>SECTION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E433-9D72-44A1-825A-87CDD5599884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Insert &gt; Header &amp; footer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Afbeelding 8" descr="logo lumc_BLOKJES_PPT_20 mm NL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0" y="6553200"/>
            <a:ext cx="250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B56D05B5-D364-4AEF-B082-C09BD56261D7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59030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0" y="6553200"/>
            <a:ext cx="250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B56D05B5-D364-4AEF-B082-C09BD56261D7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pic>
        <p:nvPicPr>
          <p:cNvPr id="8" name="Afbeelding 7" descr="logo lumc_BLOKJES_PPT_20 mm N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8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383212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125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 lin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830263"/>
            <a:ext cx="8291512" cy="5697537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67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1684A0-EA8F-4EA6-8525-4B02CE66D32D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22A6F-56DC-804D-B355-6A0ECE94EB36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8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2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414318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8" y="1135063"/>
            <a:ext cx="4003675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135063"/>
            <a:ext cx="4004630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2174875"/>
            <a:ext cx="400463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69D3F0-EAEA-4DE3-9753-8797A9B34E7B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847059-C838-D544-AA3A-A342CC408355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23503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hthoek 11"/>
          <p:cNvSpPr/>
          <p:nvPr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6861176" y="6553200"/>
            <a:ext cx="1141412" cy="304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44588"/>
            <a:ext cx="8291512" cy="511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C236B058-4064-4254-8FDD-D8645D62EC46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5246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0" r:id="rId4"/>
    <p:sldLayoutId id="2147483663" r:id="rId5"/>
    <p:sldLayoutId id="2147483654" r:id="rId6"/>
    <p:sldLayoutId id="2147483662" r:id="rId7"/>
    <p:sldLayoutId id="2147483652" r:id="rId8"/>
    <p:sldLayoutId id="2147483653" r:id="rId9"/>
    <p:sldLayoutId id="2147483661" r:id="rId10"/>
    <p:sldLayoutId id="2147483655" r:id="rId11"/>
    <p:sldLayoutId id="2147483656" r:id="rId12"/>
    <p:sldLayoutId id="2147483657" r:id="rId13"/>
    <p:sldLayoutId id="2147483658" r:id="rId14"/>
    <p:sldLayoutId id="2147483665" r:id="rId15"/>
  </p:sldLayoutIdLst>
  <p:hf hdr="0"/>
  <p:txStyles>
    <p:titleStyle>
      <a:lvl1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400" b="1" i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2pPr>
      <a:lvl3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3pPr>
      <a:lvl4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4pPr>
      <a:lvl5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0" indent="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FontTx/>
        <a:buNone/>
        <a:defRPr sz="2000">
          <a:solidFill>
            <a:schemeClr val="accent6"/>
          </a:solidFill>
          <a:latin typeface="+mn-lt"/>
          <a:ea typeface="+mn-ea"/>
          <a:cs typeface="+mn-cs"/>
        </a:defRPr>
      </a:lvl1pPr>
      <a:lvl2pPr marL="0" indent="-18732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accent6"/>
          </a:solidFill>
          <a:latin typeface="+mn-lt"/>
          <a:ea typeface="+mn-ea"/>
        </a:defRPr>
      </a:lvl2pPr>
      <a:lvl3pPr marL="360000" indent="-18573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accent6"/>
          </a:solidFill>
          <a:latin typeface="+mn-lt"/>
          <a:ea typeface="+mn-ea"/>
        </a:defRPr>
      </a:lvl3pPr>
      <a:lvl4pPr marL="720000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4pPr>
      <a:lvl5pPr marL="1080000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Clinical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Venous</a:t>
            </a:r>
            <a:r>
              <a:rPr lang="zh-CN" altLang="en-US" dirty="0"/>
              <a:t> </a:t>
            </a:r>
            <a:r>
              <a:rPr lang="en-US" altLang="zh-CN" dirty="0"/>
              <a:t>Thrombosis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GB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973F26D-C469-4686-D5E5-CEE44C93B6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494497" y="4889049"/>
            <a:ext cx="1572090" cy="415636"/>
          </a:xfrm>
        </p:spPr>
        <p:txBody>
          <a:bodyPr/>
          <a:lstStyle/>
          <a:p>
            <a:r>
              <a:rPr lang="en-US" altLang="zh-CN" sz="1800" dirty="0" err="1"/>
              <a:t>Keyong</a:t>
            </a:r>
            <a:r>
              <a:rPr lang="zh-CN" altLang="en-US" sz="1800" dirty="0"/>
              <a:t> </a:t>
            </a:r>
            <a:r>
              <a:rPr lang="en-US" altLang="zh-CN" sz="1800" dirty="0"/>
              <a:t>Deng</a:t>
            </a:r>
            <a:endParaRPr lang="nl-NL" sz="1800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7EBFDD19-B95E-31C7-26E6-ED6C725B2DC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494497" y="5426550"/>
            <a:ext cx="3936148" cy="415635"/>
          </a:xfrm>
        </p:spPr>
        <p:txBody>
          <a:bodyPr/>
          <a:lstStyle/>
          <a:p>
            <a:r>
              <a:rPr lang="en-US" altLang="zh-CN" sz="1800" dirty="0"/>
              <a:t>Department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Clinical</a:t>
            </a:r>
            <a:r>
              <a:rPr lang="zh-CN" altLang="en-US" sz="1800" dirty="0"/>
              <a:t> </a:t>
            </a:r>
            <a:r>
              <a:rPr lang="en-US" altLang="zh-CN" sz="1800" dirty="0"/>
              <a:t>Epidemiology</a:t>
            </a:r>
            <a:endParaRPr lang="nl-N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98304-AD1A-DD36-6541-9DE43B778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92"/>
          <a:stretch/>
        </p:blipFill>
        <p:spPr>
          <a:xfrm>
            <a:off x="3414509" y="3132818"/>
            <a:ext cx="5767515" cy="2048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EB26CE-2BD8-3322-6250-122849128DBB}"/>
              </a:ext>
            </a:extLst>
          </p:cNvPr>
          <p:cNvSpPr txBox="1"/>
          <p:nvPr/>
        </p:nvSpPr>
        <p:spPr>
          <a:xfrm>
            <a:off x="1392417" y="4396674"/>
            <a:ext cx="20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bg2"/>
                </a:solidFill>
                <a:latin typeface="+mn-lt"/>
                <a:ea typeface="+mn-ea"/>
              </a:rPr>
              <a:t>EPI-OMICs-Meeting</a:t>
            </a:r>
          </a:p>
        </p:txBody>
      </p:sp>
    </p:spTree>
    <p:extLst>
      <p:ext uri="{BB962C8B-B14F-4D97-AF65-F5344CB8AC3E}">
        <p14:creationId xmlns:p14="http://schemas.microsoft.com/office/powerpoint/2010/main" val="387843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FE76D-37A3-FDB2-F135-25B3CEAC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5D7B-A07B-4BC0-B7FD-69181FAA0CBE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BBB08-0A35-F38E-5E50-C5A0A22C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2A1BB0C-1FB9-E084-5F5F-232EFC3522B5}"/>
              </a:ext>
            </a:extLst>
          </p:cNvPr>
          <p:cNvSpPr txBox="1">
            <a:spLocks/>
          </p:cNvSpPr>
          <p:nvPr/>
        </p:nvSpPr>
        <p:spPr>
          <a:xfrm>
            <a:off x="510982" y="1142123"/>
            <a:ext cx="8153516" cy="63960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-US" altLang="zh-CN" i="1" u="sng" kern="0" dirty="0"/>
              <a:t>complete-linkage</a:t>
            </a:r>
            <a:r>
              <a:rPr lang="zh-CN" altLang="en-US" kern="0" dirty="0"/>
              <a:t> </a:t>
            </a:r>
            <a:r>
              <a:rPr lang="en-US" altLang="zh-CN" kern="0" dirty="0"/>
              <a:t>method:</a:t>
            </a:r>
            <a:r>
              <a:rPr lang="zh-CN" altLang="en-US" kern="0" dirty="0"/>
              <a:t> </a:t>
            </a:r>
            <a:r>
              <a:rPr lang="en-US" altLang="zh-CN" kern="0" dirty="0"/>
              <a:t>It</a:t>
            </a:r>
            <a:r>
              <a:rPr lang="zh-CN" altLang="en-US" kern="0" dirty="0"/>
              <a:t> </a:t>
            </a:r>
            <a:r>
              <a:rPr lang="en-US" altLang="zh-CN" kern="0" dirty="0"/>
              <a:t>tends</a:t>
            </a:r>
            <a:r>
              <a:rPr lang="zh-CN" altLang="en-US" kern="0" dirty="0"/>
              <a:t> </a:t>
            </a:r>
            <a:r>
              <a:rPr lang="en-US" altLang="zh-CN" kern="0" dirty="0"/>
              <a:t>to</a:t>
            </a:r>
            <a:r>
              <a:rPr lang="zh-CN" altLang="en-US" kern="0" dirty="0"/>
              <a:t> </a:t>
            </a:r>
            <a:r>
              <a:rPr lang="en-US" altLang="zh-CN" kern="0" dirty="0"/>
              <a:t>produce</a:t>
            </a:r>
            <a:r>
              <a:rPr lang="zh-CN" altLang="en-US" kern="0" dirty="0"/>
              <a:t> </a:t>
            </a:r>
            <a:r>
              <a:rPr lang="en-US" altLang="zh-CN" kern="0" dirty="0"/>
              <a:t>more</a:t>
            </a:r>
            <a:r>
              <a:rPr lang="zh-CN" altLang="en-US" kern="0" dirty="0"/>
              <a:t> </a:t>
            </a:r>
            <a:r>
              <a:rPr lang="en-US" altLang="zh-CN" kern="0" dirty="0"/>
              <a:t>compact</a:t>
            </a:r>
            <a:r>
              <a:rPr lang="zh-CN" altLang="en-US" kern="0" dirty="0"/>
              <a:t> </a:t>
            </a:r>
            <a:r>
              <a:rPr lang="en-US" altLang="zh-CN" kern="0" dirty="0"/>
              <a:t>cluster</a:t>
            </a:r>
            <a:r>
              <a:rPr lang="zh-CN" altLang="en-US" kern="0" dirty="0"/>
              <a:t> </a:t>
            </a:r>
            <a:endParaRPr lang="en-GB" altLang="zh-CN" kern="0" dirty="0"/>
          </a:p>
          <a:p>
            <a:pPr marL="457200" indent="-457200">
              <a:buFontTx/>
              <a:buAutoNum type="arabicPeriod"/>
            </a:pPr>
            <a:endParaRPr lang="en-GB" kern="0" dirty="0"/>
          </a:p>
          <a:p>
            <a:pPr marL="457200" indent="-457200">
              <a:buFontTx/>
              <a:buAutoNum type="arabicPeriod"/>
            </a:pPr>
            <a:endParaRPr lang="en-NL" kern="0" dirty="0"/>
          </a:p>
        </p:txBody>
      </p:sp>
      <p:pic>
        <p:nvPicPr>
          <p:cNvPr id="7" name="Picture 6" descr="A picture containing font, text, calligraphy, white&#10;&#10;Description automatically generated">
            <a:extLst>
              <a:ext uri="{FF2B5EF4-FFF2-40B4-BE49-F238E27FC236}">
                <a16:creationId xmlns:a16="http://schemas.microsoft.com/office/drawing/2014/main" id="{A4E6F384-594C-CE8D-4885-C7D4F4FD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17" y="1596483"/>
            <a:ext cx="4089400" cy="609600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9E6B56F-C592-EB49-AE84-29F0D37D016E}"/>
              </a:ext>
            </a:extLst>
          </p:cNvPr>
          <p:cNvSpPr txBox="1">
            <a:spLocks/>
          </p:cNvSpPr>
          <p:nvPr/>
        </p:nvSpPr>
        <p:spPr bwMode="auto">
          <a:xfrm>
            <a:off x="566738" y="2266293"/>
            <a:ext cx="8153516" cy="116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AutoNum type="arabicPeriod" startAt="2"/>
            </a:pPr>
            <a:r>
              <a:rPr lang="en-US" altLang="zh-CN" i="1" u="sng" kern="0" dirty="0"/>
              <a:t>average-linkage</a:t>
            </a:r>
            <a:r>
              <a:rPr lang="zh-CN" altLang="en-US" kern="0" dirty="0"/>
              <a:t> </a:t>
            </a:r>
            <a:r>
              <a:rPr lang="en-US" altLang="zh-CN" kern="0" dirty="0"/>
              <a:t>method:</a:t>
            </a:r>
            <a:r>
              <a:rPr lang="zh-CN" altLang="en-US" kern="0" dirty="0"/>
              <a:t> </a:t>
            </a:r>
            <a:endParaRPr lang="en-GB" altLang="zh-CN" kern="0" dirty="0"/>
          </a:p>
          <a:p>
            <a:r>
              <a:rPr lang="en-GB" dirty="0"/>
              <a:t>The distance between two clusters is defined as the average distance between the elements in cluster 1 and the elements in cluster 2.</a:t>
            </a:r>
            <a:endParaRPr lang="en-NL" kern="0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97EA690-9419-ED9A-59C2-5FDBA1A7807C}"/>
              </a:ext>
            </a:extLst>
          </p:cNvPr>
          <p:cNvSpPr txBox="1">
            <a:spLocks/>
          </p:cNvSpPr>
          <p:nvPr/>
        </p:nvSpPr>
        <p:spPr bwMode="auto">
          <a:xfrm>
            <a:off x="566738" y="3640543"/>
            <a:ext cx="8153516" cy="90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AutoNum type="arabicPeriod" startAt="3"/>
            </a:pPr>
            <a:r>
              <a:rPr lang="en-US" altLang="zh-CN" i="1" u="sng" kern="0" dirty="0"/>
              <a:t>ward-linkage</a:t>
            </a:r>
            <a:r>
              <a:rPr lang="zh-CN" altLang="en-US" kern="0" dirty="0"/>
              <a:t> </a:t>
            </a:r>
            <a:r>
              <a:rPr lang="en-US" altLang="zh-CN" kern="0" dirty="0"/>
              <a:t>method:</a:t>
            </a:r>
          </a:p>
          <a:p>
            <a:r>
              <a:rPr lang="zh-CN" altLang="en-US" kern="0" dirty="0"/>
              <a:t> </a:t>
            </a:r>
            <a:r>
              <a:rPr lang="en-GB" dirty="0"/>
              <a:t>It minimizes the total within-cluster variance. </a:t>
            </a:r>
            <a:endParaRPr lang="en-GB" altLang="zh-CN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94D00-1769-4AF0-ADF6-ADB50A2D073D}"/>
              </a:ext>
            </a:extLst>
          </p:cNvPr>
          <p:cNvSpPr txBox="1"/>
          <p:nvPr/>
        </p:nvSpPr>
        <p:spPr>
          <a:xfrm>
            <a:off x="1449659" y="5836076"/>
            <a:ext cx="72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Ward-linkage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and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complete-linkage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method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are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generally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preferred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C611C16-032F-E950-FCDB-47F198DFFF19}"/>
              </a:ext>
            </a:extLst>
          </p:cNvPr>
          <p:cNvSpPr txBox="1">
            <a:spLocks/>
          </p:cNvSpPr>
          <p:nvPr/>
        </p:nvSpPr>
        <p:spPr bwMode="auto">
          <a:xfrm>
            <a:off x="566738" y="4676977"/>
            <a:ext cx="8153516" cy="90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buAutoNum type="arabicPeriod" startAt="4"/>
            </a:pPr>
            <a:r>
              <a:rPr lang="en-US" altLang="zh-CN" i="1" u="sng" kern="0" dirty="0"/>
              <a:t>single-linkage</a:t>
            </a:r>
            <a:r>
              <a:rPr lang="zh-CN" altLang="en-US" kern="0" dirty="0"/>
              <a:t> </a:t>
            </a:r>
            <a:r>
              <a:rPr lang="en-US" altLang="zh-CN" kern="0" dirty="0"/>
              <a:t>method:</a:t>
            </a:r>
          </a:p>
          <a:p>
            <a:r>
              <a:rPr lang="en-US" altLang="zh-CN" kern="0" dirty="0"/>
              <a:t>opposite</a:t>
            </a:r>
            <a:r>
              <a:rPr lang="zh-CN" altLang="en-US" kern="0" dirty="0"/>
              <a:t> </a:t>
            </a:r>
            <a:r>
              <a:rPr lang="en-US" altLang="zh-CN" kern="0" dirty="0"/>
              <a:t>to</a:t>
            </a:r>
            <a:r>
              <a:rPr lang="zh-CN" altLang="en-US" kern="0" dirty="0"/>
              <a:t> </a:t>
            </a:r>
            <a:r>
              <a:rPr lang="en-US" altLang="zh-CN" kern="0" dirty="0"/>
              <a:t>complete-linkage</a:t>
            </a:r>
            <a:r>
              <a:rPr lang="zh-CN" altLang="en-US" kern="0" dirty="0"/>
              <a:t> </a:t>
            </a:r>
            <a:r>
              <a:rPr lang="en-US" altLang="zh-CN" kern="0" dirty="0"/>
              <a:t>method,</a:t>
            </a:r>
            <a:r>
              <a:rPr lang="zh-CN" altLang="en-US" kern="0" dirty="0"/>
              <a:t> </a:t>
            </a:r>
            <a:r>
              <a:rPr lang="en-US" altLang="zh-CN" kern="0" dirty="0"/>
              <a:t>it</a:t>
            </a:r>
            <a:r>
              <a:rPr lang="zh-CN" altLang="en-US" kern="0" dirty="0"/>
              <a:t> </a:t>
            </a:r>
            <a:r>
              <a:rPr lang="en-US" altLang="zh-CN" kern="0" dirty="0"/>
              <a:t>tends</a:t>
            </a:r>
            <a:r>
              <a:rPr lang="zh-CN" altLang="en-US" kern="0" dirty="0"/>
              <a:t> </a:t>
            </a:r>
            <a:r>
              <a:rPr lang="en-US" altLang="zh-CN" kern="0" dirty="0"/>
              <a:t>to</a:t>
            </a:r>
            <a:r>
              <a:rPr lang="zh-CN" altLang="en-US" kern="0" dirty="0"/>
              <a:t> </a:t>
            </a:r>
            <a:r>
              <a:rPr lang="en-US" altLang="zh-CN" kern="0" dirty="0"/>
              <a:t>produce</a:t>
            </a:r>
            <a:r>
              <a:rPr lang="zh-CN" altLang="en-US" kern="0" dirty="0"/>
              <a:t> </a:t>
            </a:r>
            <a:r>
              <a:rPr lang="en-US" altLang="zh-CN" kern="0" dirty="0"/>
              <a:t>long</a:t>
            </a:r>
            <a:r>
              <a:rPr lang="zh-CN" altLang="en-US" kern="0" dirty="0"/>
              <a:t> </a:t>
            </a:r>
            <a:r>
              <a:rPr lang="en-US" altLang="zh-CN" kern="0" dirty="0"/>
              <a:t>clusters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592A9C1-C39F-C57F-92BC-5A480B121EBB}"/>
              </a:ext>
            </a:extLst>
          </p:cNvPr>
          <p:cNvSpPr txBox="1">
            <a:spLocks/>
          </p:cNvSpPr>
          <p:nvPr/>
        </p:nvSpPr>
        <p:spPr bwMode="auto">
          <a:xfrm>
            <a:off x="698500" y="-131375"/>
            <a:ext cx="65246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defRPr sz="2400" b="1" i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defRPr sz="2600" i="1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algn="l" rtl="0" eaLnBrk="1" fontAlgn="base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defRPr sz="2600" i="1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algn="l" rtl="0" eaLnBrk="1" fontAlgn="base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defRPr sz="2600" i="1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algn="l" rtl="0" eaLnBrk="1" fontAlgn="base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defRPr sz="2600" i="1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457200" algn="l" rtl="0" eaLnBrk="1" fontAlgn="base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defRPr sz="2600" i="1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l" rtl="0" eaLnBrk="1" fontAlgn="base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defRPr sz="2600" i="1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l" rtl="0" eaLnBrk="1" fontAlgn="base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defRPr sz="2600" i="1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l" rtl="0" eaLnBrk="1" fontAlgn="base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defRPr sz="2600" i="1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zh-CN" kern="0" dirty="0"/>
              <a:t>Different</a:t>
            </a:r>
            <a:r>
              <a:rPr lang="zh-CN" altLang="en-US" kern="0" dirty="0"/>
              <a:t> </a:t>
            </a:r>
            <a:r>
              <a:rPr lang="en-US" altLang="zh-CN" kern="0" dirty="0"/>
              <a:t>methods</a:t>
            </a:r>
            <a:r>
              <a:rPr lang="zh-CN" altLang="en-US" kern="0" dirty="0"/>
              <a:t> </a:t>
            </a:r>
            <a:r>
              <a:rPr lang="en-US" altLang="zh-CN" kern="0" dirty="0"/>
              <a:t>to</a:t>
            </a:r>
            <a:r>
              <a:rPr lang="zh-CN" altLang="en-US" kern="0" dirty="0"/>
              <a:t> </a:t>
            </a:r>
            <a:r>
              <a:rPr lang="en-US" altLang="zh-CN" kern="0" dirty="0"/>
              <a:t>measure</a:t>
            </a:r>
            <a:r>
              <a:rPr lang="zh-CN" altLang="en-US" kern="0" dirty="0"/>
              <a:t> </a:t>
            </a:r>
            <a:r>
              <a:rPr lang="en-US" altLang="zh-CN" kern="0" dirty="0"/>
              <a:t>dissimilarity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84728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24620-0C37-A1BF-4058-282A1E53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56697-B4D7-FE49-2D34-5E62BA738325}"/>
              </a:ext>
            </a:extLst>
          </p:cNvPr>
          <p:cNvSpPr txBox="1"/>
          <p:nvPr/>
        </p:nvSpPr>
        <p:spPr>
          <a:xfrm>
            <a:off x="566738" y="1137425"/>
            <a:ext cx="774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Hierarchical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doesn’t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tell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how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many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clusters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there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are,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or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where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cut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dendrogram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form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clusters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46709367-0056-A5C6-E36F-6F8E60A1112F}"/>
              </a:ext>
            </a:extLst>
          </p:cNvPr>
          <p:cNvSpPr/>
          <p:nvPr/>
        </p:nvSpPr>
        <p:spPr bwMode="auto">
          <a:xfrm>
            <a:off x="3891775" y="1783756"/>
            <a:ext cx="680225" cy="25691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C19D7-F9E3-A5B9-F432-8C932A9D7047}"/>
              </a:ext>
            </a:extLst>
          </p:cNvPr>
          <p:cNvSpPr/>
          <p:nvPr/>
        </p:nvSpPr>
        <p:spPr bwMode="auto">
          <a:xfrm>
            <a:off x="585439" y="2230244"/>
            <a:ext cx="7973121" cy="6463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latin typeface="+mn-lt"/>
              </a:rPr>
              <a:t>The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optimal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number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of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cluster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is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subjective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and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depends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on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the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method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used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for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measuring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similarities</a:t>
            </a:r>
            <a:r>
              <a:rPr lang="zh-CN" altLang="en-US" sz="1800" dirty="0">
                <a:latin typeface="+mn-lt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B4565-0A30-67E4-0FCB-96523AC0EFD2}"/>
              </a:ext>
            </a:extLst>
          </p:cNvPr>
          <p:cNvSpPr txBox="1"/>
          <p:nvPr/>
        </p:nvSpPr>
        <p:spPr>
          <a:xfrm>
            <a:off x="994260" y="3105834"/>
            <a:ext cx="688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simple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and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popular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solution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: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inspect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dendrogram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produced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using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hierarchical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see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suggested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number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78AD4-D3DA-EBA8-8FB0-A3EA634F8792}"/>
              </a:ext>
            </a:extLst>
          </p:cNvPr>
          <p:cNvSpPr txBox="1"/>
          <p:nvPr/>
        </p:nvSpPr>
        <p:spPr>
          <a:xfrm>
            <a:off x="747132" y="4125951"/>
            <a:ext cx="7560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zh-CN" sz="1800" i="1" dirty="0">
                <a:solidFill>
                  <a:schemeClr val="accent6"/>
                </a:solidFill>
                <a:latin typeface="+mn-lt"/>
              </a:rPr>
              <a:t>elbow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method: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endParaRPr lang="en-US" altLang="zh-CN" sz="1800" dirty="0">
              <a:solidFill>
                <a:schemeClr val="accent6"/>
              </a:solidFill>
              <a:latin typeface="+mn-lt"/>
            </a:endParaRPr>
          </a:p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This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method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chooses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number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when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within-cluster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sum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square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(WSS)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minimized</a:t>
            </a:r>
          </a:p>
          <a:p>
            <a:pPr algn="l"/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 algn="l">
              <a:buAutoNum type="arabicPeriod" startAt="2"/>
            </a:pPr>
            <a:r>
              <a:rPr lang="en-US" altLang="zh-CN" sz="1800" i="1" dirty="0">
                <a:solidFill>
                  <a:schemeClr val="accent6"/>
                </a:solidFill>
                <a:latin typeface="+mn-lt"/>
              </a:rPr>
              <a:t>average</a:t>
            </a:r>
            <a:r>
              <a:rPr lang="zh-CN" altLang="en-US" sz="1800" i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i="1" dirty="0">
                <a:solidFill>
                  <a:schemeClr val="accent6"/>
                </a:solidFill>
                <a:latin typeface="+mn-lt"/>
              </a:rPr>
              <a:t>silhouette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method</a:t>
            </a:r>
          </a:p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shows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how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well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each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object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lies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within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cluster,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higher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value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indicates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better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clustering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1EB2D-9DF6-A51A-0FDB-66A282BB172E}"/>
              </a:ext>
            </a:extLst>
          </p:cNvPr>
          <p:cNvSpPr/>
          <p:nvPr/>
        </p:nvSpPr>
        <p:spPr bwMode="auto">
          <a:xfrm>
            <a:off x="585439" y="3981424"/>
            <a:ext cx="8279781" cy="229671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+mn-lt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FE02548-7A48-ECD7-694E-27F1FABCF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fld id="{B56D05B5-D364-4AEF-B082-C09BD56261D7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A30C2C0-0D2B-7C81-7B28-16E63B918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6738" y="6553200"/>
            <a:ext cx="542395" cy="304800"/>
          </a:xfrm>
        </p:spPr>
        <p:txBody>
          <a:bodyPr/>
          <a:lstStyle/>
          <a:p>
            <a:fld id="{5306AC46-015F-6E44-B83A-36E79AEF5356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6591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6C9BF-F15A-391A-D413-F466248EC7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F3BB7-B099-DD3D-CCBC-ECC0810FD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12</a:t>
            </a:fld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4CC352-243B-079F-1617-FB4A52E04D83}"/>
              </a:ext>
            </a:extLst>
          </p:cNvPr>
          <p:cNvGrpSpPr/>
          <p:nvPr/>
        </p:nvGrpSpPr>
        <p:grpSpPr>
          <a:xfrm>
            <a:off x="1034017" y="1102852"/>
            <a:ext cx="6758636" cy="2749086"/>
            <a:chOff x="215436" y="1164992"/>
            <a:chExt cx="6758636" cy="2749086"/>
          </a:xfrm>
        </p:grpSpPr>
        <p:pic>
          <p:nvPicPr>
            <p:cNvPr id="8" name="Picture 7" descr="A black text on a white background&#10;&#10;Description automatically generated with low confidence">
              <a:extLst>
                <a:ext uri="{FF2B5EF4-FFF2-40B4-BE49-F238E27FC236}">
                  <a16:creationId xmlns:a16="http://schemas.microsoft.com/office/drawing/2014/main" id="{70FAD0FD-BC89-E82E-748F-496F67F33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436" y="1164992"/>
              <a:ext cx="6486922" cy="1422091"/>
            </a:xfrm>
            <a:prstGeom prst="rect">
              <a:avLst/>
            </a:prstGeom>
          </p:spPr>
        </p:pic>
        <p:pic>
          <p:nvPicPr>
            <p:cNvPr id="10" name="Picture 9" descr="A black text on a whit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192F493A-FFC9-97A7-F0DC-25C6F483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39" y="2779442"/>
              <a:ext cx="6656533" cy="1134636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04713E-7A98-A482-133A-7E66F915DDD0}"/>
                </a:ext>
              </a:extLst>
            </p:cNvPr>
            <p:cNvSpPr/>
            <p:nvPr/>
          </p:nvSpPr>
          <p:spPr bwMode="auto">
            <a:xfrm>
              <a:off x="317539" y="1828800"/>
              <a:ext cx="987386" cy="379141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>
                <a:latin typeface="+mn-l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5C3EB7-9B13-1456-2E73-91EB67F96CA0}"/>
                </a:ext>
              </a:extLst>
            </p:cNvPr>
            <p:cNvSpPr/>
            <p:nvPr/>
          </p:nvSpPr>
          <p:spPr bwMode="auto">
            <a:xfrm>
              <a:off x="5974007" y="2779442"/>
              <a:ext cx="987386" cy="379141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>
                <a:latin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3CFEFC-7362-8981-C468-50A5D33CAD5E}"/>
              </a:ext>
            </a:extLst>
          </p:cNvPr>
          <p:cNvSpPr txBox="1"/>
          <p:nvPr/>
        </p:nvSpPr>
        <p:spPr>
          <a:xfrm>
            <a:off x="566738" y="4305229"/>
            <a:ext cx="8399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i="1" dirty="0" err="1">
                <a:solidFill>
                  <a:schemeClr val="accent6"/>
                </a:solidFill>
                <a:latin typeface="+mn-lt"/>
              </a:rPr>
              <a:t>Nbclust</a:t>
            </a:r>
            <a:r>
              <a:rPr lang="en-US" altLang="zh-CN" sz="1800" i="1" dirty="0">
                <a:solidFill>
                  <a:schemeClr val="accent6"/>
                </a:solidFill>
                <a:latin typeface="+mn-lt"/>
              </a:rPr>
              <a:t>()</a:t>
            </a:r>
            <a:r>
              <a:rPr lang="zh-CN" altLang="en-US" sz="1800" i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i="1" dirty="0">
                <a:solidFill>
                  <a:schemeClr val="accent6"/>
                </a:solidFill>
                <a:latin typeface="+mn-lt"/>
              </a:rPr>
              <a:t>function,</a:t>
            </a:r>
            <a:r>
              <a:rPr lang="zh-CN" altLang="en-US" sz="1800" i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can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help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determine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optimal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number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,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based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30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indices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6" name="Picture 15" descr="A picture containing text, font, white, receipt&#10;&#10;Description automatically generated">
            <a:extLst>
              <a:ext uri="{FF2B5EF4-FFF2-40B4-BE49-F238E27FC236}">
                <a16:creationId xmlns:a16="http://schemas.microsoft.com/office/drawing/2014/main" id="{6239847C-B25A-5E51-10C4-FA64C1481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251739"/>
            <a:ext cx="7772400" cy="99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BE71-EBE0-545B-84DA-23F56E30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“Own”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pic>
        <p:nvPicPr>
          <p:cNvPr id="8" name="Content Placeholder 7" descr="A burger and a glass of juice&#10;&#10;Description automatically generated with low confidence">
            <a:extLst>
              <a:ext uri="{FF2B5EF4-FFF2-40B4-BE49-F238E27FC236}">
                <a16:creationId xmlns:a16="http://schemas.microsoft.com/office/drawing/2014/main" id="{8A870DBC-4974-25B5-94EB-1B2F62F44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104" y="1378930"/>
            <a:ext cx="1826864" cy="104596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BEF4F-1EFD-DF0A-7FC6-E8B2C87D76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72778-DD4C-70AA-127A-EAE285591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10" name="Picture 9" descr="A group of people connected to each other&#10;&#10;Description automatically generated with low confidence">
            <a:extLst>
              <a:ext uri="{FF2B5EF4-FFF2-40B4-BE49-F238E27FC236}">
                <a16:creationId xmlns:a16="http://schemas.microsoft.com/office/drawing/2014/main" id="{4FD8118E-C589-C3F5-EDBD-9081D0CE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62" y="1487035"/>
            <a:ext cx="1987073" cy="18757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B5B20A-8068-60F7-90DB-3C85C9357052}"/>
              </a:ext>
            </a:extLst>
          </p:cNvPr>
          <p:cNvCxnSpPr>
            <a:cxnSpLocks/>
          </p:cNvCxnSpPr>
          <p:nvPr/>
        </p:nvCxnSpPr>
        <p:spPr bwMode="auto">
          <a:xfrm>
            <a:off x="2492963" y="2457191"/>
            <a:ext cx="22860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520C97-1E9D-4A3E-1D43-2A7B8580DB94}"/>
              </a:ext>
            </a:extLst>
          </p:cNvPr>
          <p:cNvSpPr txBox="1"/>
          <p:nvPr/>
        </p:nvSpPr>
        <p:spPr>
          <a:xfrm>
            <a:off x="837935" y="1302369"/>
            <a:ext cx="131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(NEO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Study)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23B64-A0DC-0CFF-BEA9-BC6306821F23}"/>
              </a:ext>
            </a:extLst>
          </p:cNvPr>
          <p:cNvSpPr txBox="1"/>
          <p:nvPr/>
        </p:nvSpPr>
        <p:spPr>
          <a:xfrm>
            <a:off x="2883256" y="2668885"/>
            <a:ext cx="189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Meal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Challenge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6" name="Picture 15" descr="A group of people connected to each other&#10;&#10;Description automatically generated with low confidence">
            <a:extLst>
              <a:ext uri="{FF2B5EF4-FFF2-40B4-BE49-F238E27FC236}">
                <a16:creationId xmlns:a16="http://schemas.microsoft.com/office/drawing/2014/main" id="{107021D2-F1E6-24ED-F62A-53548328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90" y="1553272"/>
            <a:ext cx="1987073" cy="1875728"/>
          </a:xfrm>
          <a:prstGeom prst="rect">
            <a:avLst/>
          </a:prstGeom>
        </p:spPr>
      </p:pic>
      <p:pic>
        <p:nvPicPr>
          <p:cNvPr id="18" name="Picture 17" descr="A picture containing cartoon, illustration, bottle&#10;&#10;Description automatically generated">
            <a:extLst>
              <a:ext uri="{FF2B5EF4-FFF2-40B4-BE49-F238E27FC236}">
                <a16:creationId xmlns:a16="http://schemas.microsoft.com/office/drawing/2014/main" id="{6ACFFAF9-817F-6D6D-2C80-38952CD4C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62" y="4119814"/>
            <a:ext cx="1847157" cy="179053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04EBB6-D8A9-4BA1-9E76-CFF5770B53EA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>
            <a:off x="1509341" y="3307007"/>
            <a:ext cx="0" cy="8128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picture containing cartoon, illustration, bottle&#10;&#10;Description automatically generated">
            <a:extLst>
              <a:ext uri="{FF2B5EF4-FFF2-40B4-BE49-F238E27FC236}">
                <a16:creationId xmlns:a16="http://schemas.microsoft.com/office/drawing/2014/main" id="{E66EC96E-AE06-7971-F926-C13044E62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795" y="4098712"/>
            <a:ext cx="1847157" cy="179053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BFDD7C-2E75-62D3-36E1-395C0CE46979}"/>
              </a:ext>
            </a:extLst>
          </p:cNvPr>
          <p:cNvCxnSpPr>
            <a:cxnSpLocks/>
          </p:cNvCxnSpPr>
          <p:nvPr/>
        </p:nvCxnSpPr>
        <p:spPr bwMode="auto">
          <a:xfrm>
            <a:off x="6244892" y="3285905"/>
            <a:ext cx="0" cy="81280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69E240-D0A0-D5E4-A65D-00F658BC6D90}"/>
              </a:ext>
            </a:extLst>
          </p:cNvPr>
          <p:cNvCxnSpPr/>
          <p:nvPr/>
        </p:nvCxnSpPr>
        <p:spPr bwMode="auto">
          <a:xfrm>
            <a:off x="2572835" y="4912783"/>
            <a:ext cx="279520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BF0539-CE5D-E9C8-BBFD-1013EDD8D768}"/>
              </a:ext>
            </a:extLst>
          </p:cNvPr>
          <p:cNvSpPr txBox="1"/>
          <p:nvPr/>
        </p:nvSpPr>
        <p:spPr>
          <a:xfrm>
            <a:off x="2008359" y="5373358"/>
            <a:ext cx="364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Change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Blood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Metabolites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profiles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21B675-C477-CAB4-12CE-7A2EE54E6F8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06178" y="3150890"/>
            <a:ext cx="1398617" cy="17618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4A45CC9-8EF4-C2C8-6B8F-21F2EA55DA8A}"/>
              </a:ext>
            </a:extLst>
          </p:cNvPr>
          <p:cNvSpPr txBox="1"/>
          <p:nvPr/>
        </p:nvSpPr>
        <p:spPr>
          <a:xfrm>
            <a:off x="2157142" y="3551145"/>
            <a:ext cx="440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>
                <a:solidFill>
                  <a:srgbClr val="C00000"/>
                </a:solidFill>
                <a:latin typeface="+mn-lt"/>
              </a:rPr>
              <a:t>hierarchical clustering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applied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metabolites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7A5143C-1C2F-C637-58AB-F3A408127E23}"/>
              </a:ext>
            </a:extLst>
          </p:cNvPr>
          <p:cNvCxnSpPr>
            <a:cxnSpLocks/>
          </p:cNvCxnSpPr>
          <p:nvPr/>
        </p:nvCxnSpPr>
        <p:spPr bwMode="auto">
          <a:xfrm>
            <a:off x="6805547" y="2457191"/>
            <a:ext cx="1254125" cy="3963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51" name="Picture 50" descr="A picture containing design&#10;&#10;Description automatically generated">
            <a:extLst>
              <a:ext uri="{FF2B5EF4-FFF2-40B4-BE49-F238E27FC236}">
                <a16:creationId xmlns:a16="http://schemas.microsoft.com/office/drawing/2014/main" id="{38DC1FA6-5978-3FDD-FD49-546D92B8A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900" y="3101096"/>
            <a:ext cx="1230717" cy="51205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D3CBA97-C44F-39E1-DAF3-A5D4099E540D}"/>
              </a:ext>
            </a:extLst>
          </p:cNvPr>
          <p:cNvSpPr txBox="1"/>
          <p:nvPr/>
        </p:nvSpPr>
        <p:spPr>
          <a:xfrm>
            <a:off x="7253978" y="3769580"/>
            <a:ext cx="172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incident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disease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CC3B70-77FF-867E-970A-44A10767FDA7}"/>
              </a:ext>
            </a:extLst>
          </p:cNvPr>
          <p:cNvSpPr txBox="1"/>
          <p:nvPr/>
        </p:nvSpPr>
        <p:spPr>
          <a:xfrm>
            <a:off x="7207326" y="2220691"/>
            <a:ext cx="109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u="sng" dirty="0">
                <a:solidFill>
                  <a:schemeClr val="accent6"/>
                </a:solidFill>
                <a:latin typeface="+mn-lt"/>
              </a:rPr>
              <a:t>Follow</a:t>
            </a:r>
            <a:r>
              <a:rPr lang="zh-CN" altLang="en-US" sz="1800" u="sng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u="sng" dirty="0">
                <a:solidFill>
                  <a:schemeClr val="accent6"/>
                </a:solidFill>
                <a:latin typeface="+mn-lt"/>
              </a:rPr>
              <a:t>up</a:t>
            </a:r>
            <a:endParaRPr lang="en-US" sz="1800" u="sng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153488-75FA-309D-DBE9-A938AE04B91A}"/>
              </a:ext>
            </a:extLst>
          </p:cNvPr>
          <p:cNvSpPr txBox="1"/>
          <p:nvPr/>
        </p:nvSpPr>
        <p:spPr>
          <a:xfrm>
            <a:off x="445846" y="5889251"/>
            <a:ext cx="84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Fasting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D4E9-9CB7-1796-A012-D16B375D026E}"/>
              </a:ext>
            </a:extLst>
          </p:cNvPr>
          <p:cNvSpPr txBox="1"/>
          <p:nvPr/>
        </p:nvSpPr>
        <p:spPr>
          <a:xfrm>
            <a:off x="5399606" y="5833932"/>
            <a:ext cx="135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Postprandial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007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F1B2-8C96-C255-8038-44FED0DB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Metabolites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5FABB-59AF-07E5-F603-B96D1E57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038650"/>
            <a:ext cx="8131214" cy="1632067"/>
          </a:xfrm>
        </p:spPr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r>
              <a:rPr lang="zh-CN" altLang="en-US" dirty="0"/>
              <a:t> </a:t>
            </a:r>
            <a:r>
              <a:rPr lang="en-US" altLang="zh-CN" dirty="0"/>
              <a:t>(different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clinical</a:t>
            </a:r>
            <a:r>
              <a:rPr lang="zh-CN" altLang="en-US" dirty="0"/>
              <a:t> </a:t>
            </a:r>
            <a:r>
              <a:rPr lang="en-US" altLang="zh-CN" dirty="0"/>
              <a:t>characteristic)</a:t>
            </a:r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metabolites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(fasting,</a:t>
            </a:r>
            <a:r>
              <a:rPr lang="zh-CN" altLang="en-US" dirty="0"/>
              <a:t> </a:t>
            </a:r>
            <a:r>
              <a:rPr lang="en-US" altLang="zh-CN" dirty="0"/>
              <a:t>postprandial),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</a:p>
          <a:p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metabolites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highly</a:t>
            </a:r>
            <a:r>
              <a:rPr lang="zh-CN" altLang="en-US" dirty="0"/>
              <a:t> </a:t>
            </a:r>
            <a:r>
              <a:rPr lang="en-US" altLang="zh-CN" dirty="0"/>
              <a:t>correlated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0144A-2DA9-7DD5-C10C-B23605FDEB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D6C8A-8EB3-960A-71A3-74CB829E5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439AD6D2-7A2A-6B52-AF8F-4C7309944351}"/>
              </a:ext>
            </a:extLst>
          </p:cNvPr>
          <p:cNvSpPr/>
          <p:nvPr/>
        </p:nvSpPr>
        <p:spPr bwMode="auto">
          <a:xfrm>
            <a:off x="3977888" y="2695471"/>
            <a:ext cx="669073" cy="37914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09944-515D-A4F3-8669-55EC912B6890}"/>
              </a:ext>
            </a:extLst>
          </p:cNvPr>
          <p:cNvSpPr txBox="1"/>
          <p:nvPr/>
        </p:nvSpPr>
        <p:spPr>
          <a:xfrm>
            <a:off x="595970" y="3244334"/>
            <a:ext cx="810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High-dimensional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data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-&gt;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</a:rPr>
              <a:t>Select</a:t>
            </a:r>
            <a:r>
              <a:rPr lang="zh-CN" altLang="en-US" sz="18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</a:rPr>
              <a:t>independent</a:t>
            </a:r>
            <a:r>
              <a:rPr lang="zh-CN" altLang="en-US" sz="18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lt"/>
              </a:rPr>
              <a:t>variables</a:t>
            </a:r>
            <a:r>
              <a:rPr lang="zh-CN" altLang="en-US" sz="18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/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dimension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reduction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 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B240B23-A35F-5201-0756-0B10A16F1317}"/>
              </a:ext>
            </a:extLst>
          </p:cNvPr>
          <p:cNvSpPr/>
          <p:nvPr/>
        </p:nvSpPr>
        <p:spPr bwMode="auto">
          <a:xfrm>
            <a:off x="3977888" y="3831374"/>
            <a:ext cx="669073" cy="37914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04A20-1DD7-B698-2A9D-B4E622CBD26A}"/>
              </a:ext>
            </a:extLst>
          </p:cNvPr>
          <p:cNvSpPr txBox="1"/>
          <p:nvPr/>
        </p:nvSpPr>
        <p:spPr>
          <a:xfrm>
            <a:off x="2346345" y="598666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chemeClr val="accent6"/>
                </a:solidFill>
                <a:latin typeface="+mn-lt"/>
              </a:rPr>
              <a:t>https://</a:t>
            </a:r>
            <a:r>
              <a:rPr lang="en-US" sz="1800" u="sng" dirty="0" err="1">
                <a:solidFill>
                  <a:schemeClr val="accent6"/>
                </a:solidFill>
                <a:latin typeface="+mn-lt"/>
              </a:rPr>
              <a:t>github.com</a:t>
            </a:r>
            <a:r>
              <a:rPr lang="en-US" sz="1800" u="sng" dirty="0">
                <a:solidFill>
                  <a:schemeClr val="accent6"/>
                </a:solidFill>
                <a:latin typeface="+mn-lt"/>
              </a:rPr>
              <a:t>/</a:t>
            </a:r>
            <a:r>
              <a:rPr lang="en-US" sz="1800" u="sng" dirty="0" err="1">
                <a:solidFill>
                  <a:schemeClr val="accent6"/>
                </a:solidFill>
                <a:latin typeface="+mn-lt"/>
              </a:rPr>
              <a:t>hughesevoanth</a:t>
            </a:r>
            <a:r>
              <a:rPr lang="en-US" sz="1800" u="sng" dirty="0">
                <a:solidFill>
                  <a:schemeClr val="accent6"/>
                </a:solidFill>
                <a:latin typeface="+mn-lt"/>
              </a:rPr>
              <a:t>/</a:t>
            </a:r>
            <a:r>
              <a:rPr lang="en-US" sz="1800" u="sng" dirty="0" err="1">
                <a:solidFill>
                  <a:schemeClr val="accent6"/>
                </a:solidFill>
                <a:latin typeface="+mn-lt"/>
              </a:rPr>
              <a:t>iPVs</a:t>
            </a:r>
            <a:endParaRPr lang="en-US" sz="1800" u="sng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DD5CF3E-D23B-B983-984D-AE9A98617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022"/>
          <a:stretch/>
        </p:blipFill>
        <p:spPr>
          <a:xfrm>
            <a:off x="2068659" y="4443503"/>
            <a:ext cx="5006682" cy="13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36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CBE1-0854-DC9C-0CE4-95E56E5E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2C563-C1F0-F343-9A3F-7EAA4CB67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5D7B-A07B-4BC0-B7FD-69181FAA0CBE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0F7F1-6ADB-6809-99DD-96E7B31D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9" name="Picture 8" descr="A picture containing diagram, parallel, line, plan&#10;&#10;Description automatically generated">
            <a:extLst>
              <a:ext uri="{FF2B5EF4-FFF2-40B4-BE49-F238E27FC236}">
                <a16:creationId xmlns:a16="http://schemas.microsoft.com/office/drawing/2014/main" id="{491D68DD-F6D2-66FC-5335-CC21CBA6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8" y="854075"/>
            <a:ext cx="8239158" cy="3900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B84525-7744-A400-0FF7-9AFB5A3BEE16}"/>
              </a:ext>
            </a:extLst>
          </p:cNvPr>
          <p:cNvSpPr txBox="1"/>
          <p:nvPr/>
        </p:nvSpPr>
        <p:spPr>
          <a:xfrm>
            <a:off x="1726846" y="4643290"/>
            <a:ext cx="710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Using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GB" sz="1800" dirty="0">
                <a:solidFill>
                  <a:srgbClr val="C00000"/>
                </a:solidFill>
                <a:latin typeface="+mn-lt"/>
              </a:rPr>
              <a:t>hierarchical clustering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method,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first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step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reduce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number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metabolites,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keep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independent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ones.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B438297-1548-D42D-DC7F-88039B69E935}"/>
              </a:ext>
            </a:extLst>
          </p:cNvPr>
          <p:cNvSpPr/>
          <p:nvPr/>
        </p:nvSpPr>
        <p:spPr bwMode="auto">
          <a:xfrm>
            <a:off x="4389598" y="5476146"/>
            <a:ext cx="791737" cy="3693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61633-E7F7-7E0C-5FF4-EAF7498FCA0C}"/>
              </a:ext>
            </a:extLst>
          </p:cNvPr>
          <p:cNvSpPr txBox="1"/>
          <p:nvPr/>
        </p:nvSpPr>
        <p:spPr>
          <a:xfrm>
            <a:off x="444074" y="5997343"/>
            <a:ext cx="885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Based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these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independent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metabolites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-&gt;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number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-&gt;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classify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individuals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1605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F036E2-D2A3-B5CC-EB61-F958A8DED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en-NL" dirty="0"/>
          </a:p>
        </p:txBody>
      </p:sp>
      <p:sp>
        <p:nvSpPr>
          <p:cNvPr id="4" name="Tijdelijke aanduiding voor inhoud 1">
            <a:extLst>
              <a:ext uri="{FF2B5EF4-FFF2-40B4-BE49-F238E27FC236}">
                <a16:creationId xmlns:a16="http://schemas.microsoft.com/office/drawing/2014/main" id="{B89B25B7-D5A9-D10C-0CFF-0E1E06BAAC88}"/>
              </a:ext>
            </a:extLst>
          </p:cNvPr>
          <p:cNvSpPr txBox="1">
            <a:spLocks/>
          </p:cNvSpPr>
          <p:nvPr/>
        </p:nvSpPr>
        <p:spPr bwMode="auto">
          <a:xfrm>
            <a:off x="1212462" y="4189724"/>
            <a:ext cx="2057551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None/>
              <a:defRPr sz="12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91440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None/>
              <a:defRPr sz="10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137160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None/>
              <a:defRPr sz="9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82880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None/>
              <a:defRPr sz="9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28600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None/>
              <a:defRPr sz="900">
                <a:solidFill>
                  <a:schemeClr val="bg2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None/>
              <a:defRPr sz="900">
                <a:solidFill>
                  <a:schemeClr val="bg2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None/>
              <a:defRPr sz="900">
                <a:solidFill>
                  <a:schemeClr val="bg2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None/>
              <a:defRPr sz="9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 err="1"/>
              <a:t>Keyong</a:t>
            </a:r>
            <a:r>
              <a:rPr lang="zh-CN" altLang="en-US" kern="0" dirty="0"/>
              <a:t> </a:t>
            </a:r>
            <a:r>
              <a:rPr lang="en-US" altLang="zh-CN" kern="0" dirty="0"/>
              <a:t>Deng</a:t>
            </a:r>
            <a:endParaRPr lang="nl-NL" kern="0" dirty="0"/>
          </a:p>
        </p:txBody>
      </p:sp>
      <p:sp>
        <p:nvSpPr>
          <p:cNvPr id="5" name="Tijdelijke aanduiding voor inhoud 6">
            <a:extLst>
              <a:ext uri="{FF2B5EF4-FFF2-40B4-BE49-F238E27FC236}">
                <a16:creationId xmlns:a16="http://schemas.microsoft.com/office/drawing/2014/main" id="{BB349E3C-DE4B-5391-9E64-9138854AA461}"/>
              </a:ext>
            </a:extLst>
          </p:cNvPr>
          <p:cNvSpPr txBox="1">
            <a:spLocks/>
          </p:cNvSpPr>
          <p:nvPr/>
        </p:nvSpPr>
        <p:spPr>
          <a:xfrm>
            <a:off x="1100952" y="4501863"/>
            <a:ext cx="5151630" cy="41563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Department</a:t>
            </a:r>
            <a:r>
              <a:rPr lang="zh-CN" altLang="en-US" kern="0" dirty="0"/>
              <a:t> </a:t>
            </a:r>
            <a:r>
              <a:rPr lang="en-US" altLang="zh-CN" kern="0" dirty="0"/>
              <a:t>of</a:t>
            </a:r>
            <a:r>
              <a:rPr lang="zh-CN" altLang="en-US" kern="0" dirty="0"/>
              <a:t> </a:t>
            </a:r>
            <a:r>
              <a:rPr lang="en-US" altLang="zh-CN" kern="0" dirty="0"/>
              <a:t>Clinical</a:t>
            </a:r>
            <a:r>
              <a:rPr lang="zh-CN" altLang="en-US" kern="0" dirty="0"/>
              <a:t> </a:t>
            </a:r>
            <a:r>
              <a:rPr lang="en-US" altLang="zh-CN" kern="0" dirty="0"/>
              <a:t>Epidemiology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134911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44D9-B3EB-1DD3-3ECD-27322BF4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E028CD-3F50-D405-0B07-0F15C2026FF0}"/>
              </a:ext>
            </a:extLst>
          </p:cNvPr>
          <p:cNvSpPr txBox="1"/>
          <p:nvPr/>
        </p:nvSpPr>
        <p:spPr>
          <a:xfrm>
            <a:off x="441604" y="1027901"/>
            <a:ext cx="7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Most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diseases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multifactorial,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caused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combination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various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risk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factors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F270FD-9C08-61FA-3D46-750E42BBE4F7}"/>
              </a:ext>
            </a:extLst>
          </p:cNvPr>
          <p:cNvGrpSpPr/>
          <p:nvPr/>
        </p:nvGrpSpPr>
        <p:grpSpPr>
          <a:xfrm>
            <a:off x="5941611" y="2457279"/>
            <a:ext cx="3030563" cy="3624879"/>
            <a:chOff x="5204656" y="1381069"/>
            <a:chExt cx="3030563" cy="36248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4D1157-DD8E-246A-136A-98B91B8DA377}"/>
                </a:ext>
              </a:extLst>
            </p:cNvPr>
            <p:cNvGrpSpPr/>
            <p:nvPr/>
          </p:nvGrpSpPr>
          <p:grpSpPr>
            <a:xfrm>
              <a:off x="5204656" y="2148608"/>
              <a:ext cx="2148614" cy="1838466"/>
              <a:chOff x="775009" y="1536192"/>
              <a:chExt cx="1876835" cy="1892808"/>
            </a:xfrm>
          </p:grpSpPr>
          <p:pic>
            <p:nvPicPr>
              <p:cNvPr id="5" name="Picture 4" descr="A picture containing joint, limb, high heels, legs&#10;&#10;Description automatically generated">
                <a:extLst>
                  <a:ext uri="{FF2B5EF4-FFF2-40B4-BE49-F238E27FC236}">
                    <a16:creationId xmlns:a16="http://schemas.microsoft.com/office/drawing/2014/main" id="{0CB0DA64-A841-69DF-9E42-DE8C5F3117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278" t="2517" r="9117" b="340"/>
              <a:stretch/>
            </p:blipFill>
            <p:spPr>
              <a:xfrm>
                <a:off x="775009" y="1536192"/>
                <a:ext cx="1390327" cy="1892808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A77187-E29E-78AD-BFE2-75CE00F2DD78}"/>
                  </a:ext>
                </a:extLst>
              </p:cNvPr>
              <p:cNvSpPr txBox="1"/>
              <p:nvPr/>
            </p:nvSpPr>
            <p:spPr>
              <a:xfrm>
                <a:off x="1443532" y="2955110"/>
                <a:ext cx="1208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DVT,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VTE</a:t>
                </a:r>
                <a:endParaRPr lang="en-US" sz="1800" dirty="0">
                  <a:solidFill>
                    <a:schemeClr val="accent6"/>
                  </a:solidFill>
                  <a:latin typeface="+mn-lt"/>
                </a:endParaRPr>
              </a:p>
            </p:txBody>
          </p:sp>
        </p:grpSp>
        <p:pic>
          <p:nvPicPr>
            <p:cNvPr id="27" name="Picture 26" descr="A picture containing drawing, clipart, sketch, silhouette&#10;&#10;Description automatically generated">
              <a:extLst>
                <a:ext uri="{FF2B5EF4-FFF2-40B4-BE49-F238E27FC236}">
                  <a16:creationId xmlns:a16="http://schemas.microsoft.com/office/drawing/2014/main" id="{3A6F452C-9D37-D3BD-D1ED-FDE7ED4D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7066" y="1381069"/>
              <a:ext cx="929839" cy="1535079"/>
            </a:xfrm>
            <a:prstGeom prst="rect">
              <a:avLst/>
            </a:prstGeom>
          </p:spPr>
        </p:pic>
        <p:pic>
          <p:nvPicPr>
            <p:cNvPr id="34" name="Picture 33" descr="A picture containing heart, clipart, carmine, valentine's day&#10;&#10;Description automatically generated">
              <a:extLst>
                <a:ext uri="{FF2B5EF4-FFF2-40B4-BE49-F238E27FC236}">
                  <a16:creationId xmlns:a16="http://schemas.microsoft.com/office/drawing/2014/main" id="{9CCCA522-0FA4-8AC4-2F19-424F88ECA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256519">
              <a:off x="7080362" y="3495751"/>
              <a:ext cx="1154857" cy="151019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07466E-DD71-115B-D255-F8870B423F13}"/>
              </a:ext>
            </a:extLst>
          </p:cNvPr>
          <p:cNvGrpSpPr/>
          <p:nvPr/>
        </p:nvGrpSpPr>
        <p:grpSpPr>
          <a:xfrm>
            <a:off x="566738" y="1884772"/>
            <a:ext cx="2382230" cy="1175781"/>
            <a:chOff x="917368" y="2124980"/>
            <a:chExt cx="2382230" cy="117578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A1D388-CCE1-316F-0C89-A0B322FDF97B}"/>
                </a:ext>
              </a:extLst>
            </p:cNvPr>
            <p:cNvSpPr/>
            <p:nvPr/>
          </p:nvSpPr>
          <p:spPr bwMode="auto">
            <a:xfrm>
              <a:off x="917368" y="2124980"/>
              <a:ext cx="2060008" cy="117578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D3A1D1-B6A2-A448-1B81-4293DBF66A99}"/>
                </a:ext>
              </a:extLst>
            </p:cNvPr>
            <p:cNvSpPr txBox="1"/>
            <p:nvPr/>
          </p:nvSpPr>
          <p:spPr>
            <a:xfrm>
              <a:off x="1035901" y="2560563"/>
              <a:ext cx="226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Provoking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factors</a:t>
              </a:r>
              <a:endParaRPr lang="en-US" sz="180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C562BD-BE93-DECA-53A4-DF7C299E8ABE}"/>
              </a:ext>
            </a:extLst>
          </p:cNvPr>
          <p:cNvGrpSpPr/>
          <p:nvPr/>
        </p:nvGrpSpPr>
        <p:grpSpPr>
          <a:xfrm>
            <a:off x="685271" y="3423140"/>
            <a:ext cx="4264434" cy="2829354"/>
            <a:chOff x="685271" y="3423140"/>
            <a:chExt cx="4264434" cy="282935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DE44F-8010-6077-07EC-EFCE89747C02}"/>
                </a:ext>
              </a:extLst>
            </p:cNvPr>
            <p:cNvSpPr txBox="1"/>
            <p:nvPr/>
          </p:nvSpPr>
          <p:spPr>
            <a:xfrm>
              <a:off x="685271" y="5883162"/>
              <a:ext cx="426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u="sng" dirty="0">
                  <a:solidFill>
                    <a:schemeClr val="accent6"/>
                  </a:solidFill>
                  <a:latin typeface="+mn-lt"/>
                </a:rPr>
                <a:t>VTE</a:t>
              </a:r>
              <a:r>
                <a:rPr lang="zh-CN" altLang="en-US" sz="1800" u="sng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u="sng" dirty="0">
                  <a:solidFill>
                    <a:schemeClr val="accent6"/>
                  </a:solidFill>
                  <a:latin typeface="+mn-lt"/>
                </a:rPr>
                <a:t>Patients,</a:t>
              </a:r>
              <a:r>
                <a:rPr lang="zh-CN" altLang="en-US" sz="1800" u="sng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u="sng" dirty="0">
                  <a:solidFill>
                    <a:schemeClr val="accent6"/>
                  </a:solidFill>
                  <a:latin typeface="+mn-lt"/>
                </a:rPr>
                <a:t>but</a:t>
              </a:r>
              <a:r>
                <a:rPr lang="zh-CN" altLang="en-US" sz="1800" u="sng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u="sng" dirty="0">
                  <a:solidFill>
                    <a:schemeClr val="accent6"/>
                  </a:solidFill>
                  <a:latin typeface="+mn-lt"/>
                </a:rPr>
                <a:t>without</a:t>
              </a:r>
              <a:r>
                <a:rPr lang="zh-CN" altLang="en-US" sz="1800" u="sng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u="sng" dirty="0">
                  <a:solidFill>
                    <a:schemeClr val="accent6"/>
                  </a:solidFill>
                  <a:latin typeface="+mn-lt"/>
                </a:rPr>
                <a:t>provoking</a:t>
              </a:r>
              <a:r>
                <a:rPr lang="zh-CN" altLang="en-US" sz="1800" u="sng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u="sng" dirty="0">
                  <a:solidFill>
                    <a:schemeClr val="accent6"/>
                  </a:solidFill>
                  <a:latin typeface="+mn-lt"/>
                </a:rPr>
                <a:t>factors</a:t>
              </a:r>
              <a:endParaRPr lang="en-US" sz="1800" u="sng" dirty="0">
                <a:solidFill>
                  <a:schemeClr val="accent6"/>
                </a:solidFill>
                <a:latin typeface="+mn-lt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356DD4-D090-470E-D66D-89FE38E668FD}"/>
                </a:ext>
              </a:extLst>
            </p:cNvPr>
            <p:cNvGrpSpPr/>
            <p:nvPr/>
          </p:nvGrpSpPr>
          <p:grpSpPr>
            <a:xfrm>
              <a:off x="952478" y="3423140"/>
              <a:ext cx="2364059" cy="1175781"/>
              <a:chOff x="917367" y="2124980"/>
              <a:chExt cx="2364059" cy="117578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5FF051B-6F23-AF32-1270-74523DBD10DC}"/>
                  </a:ext>
                </a:extLst>
              </p:cNvPr>
              <p:cNvSpPr/>
              <p:nvPr/>
            </p:nvSpPr>
            <p:spPr bwMode="auto">
              <a:xfrm>
                <a:off x="917367" y="2124980"/>
                <a:ext cx="2160369" cy="117578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703F0A-CFFD-CE18-2C7C-7D4F10AD73B1}"/>
                  </a:ext>
                </a:extLst>
              </p:cNvPr>
              <p:cNvSpPr txBox="1"/>
              <p:nvPr/>
            </p:nvSpPr>
            <p:spPr>
              <a:xfrm>
                <a:off x="1017729" y="2529418"/>
                <a:ext cx="22636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Unprovoking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factors</a:t>
                </a:r>
                <a:endParaRPr lang="en-US" sz="1800" dirty="0">
                  <a:solidFill>
                    <a:schemeClr val="accent6"/>
                  </a:solidFill>
                  <a:latin typeface="+mn-lt"/>
                </a:endParaRPr>
              </a:p>
            </p:txBody>
          </p:sp>
        </p:grp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DFA2F4-3A66-700D-6DB1-9603F7617DA9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2904" y="2109291"/>
            <a:ext cx="1108013" cy="37184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E58406-6831-14A1-4DB3-2C3D82CE19FA}"/>
              </a:ext>
            </a:extLst>
          </p:cNvPr>
          <p:cNvCxnSpPr>
            <a:cxnSpLocks/>
          </p:cNvCxnSpPr>
          <p:nvPr/>
        </p:nvCxnSpPr>
        <p:spPr bwMode="auto">
          <a:xfrm flipV="1">
            <a:off x="2618776" y="2477425"/>
            <a:ext cx="1102583" cy="311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89B6EE0-F1BE-D95D-009D-88C89EBB643E}"/>
              </a:ext>
            </a:extLst>
          </p:cNvPr>
          <p:cNvCxnSpPr>
            <a:cxnSpLocks/>
          </p:cNvCxnSpPr>
          <p:nvPr/>
        </p:nvCxnSpPr>
        <p:spPr bwMode="auto">
          <a:xfrm>
            <a:off x="2602904" y="2532502"/>
            <a:ext cx="1108013" cy="3128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CD847D6-3B2A-23C5-5DE9-78E08E5FEB9F}"/>
              </a:ext>
            </a:extLst>
          </p:cNvPr>
          <p:cNvSpPr txBox="1"/>
          <p:nvPr/>
        </p:nvSpPr>
        <p:spPr>
          <a:xfrm>
            <a:off x="3759413" y="1882268"/>
            <a:ext cx="88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surgery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054463-84AC-C615-A3B2-5A653CF7746F}"/>
              </a:ext>
            </a:extLst>
          </p:cNvPr>
          <p:cNvSpPr txBox="1"/>
          <p:nvPr/>
        </p:nvSpPr>
        <p:spPr>
          <a:xfrm>
            <a:off x="3769855" y="2278379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long-distance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travel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(&gt;10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hours)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628928-42FA-FE26-1605-7DAAB354D4CD}"/>
              </a:ext>
            </a:extLst>
          </p:cNvPr>
          <p:cNvSpPr txBox="1"/>
          <p:nvPr/>
        </p:nvSpPr>
        <p:spPr>
          <a:xfrm>
            <a:off x="3743198" y="2665188"/>
            <a:ext cx="253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immobilization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(&gt;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3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days)</a:t>
            </a:r>
          </a:p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within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last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2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months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F2C47E-2C84-4FF9-7D13-1D95839A1404}"/>
              </a:ext>
            </a:extLst>
          </p:cNvPr>
          <p:cNvSpPr txBox="1"/>
          <p:nvPr/>
        </p:nvSpPr>
        <p:spPr>
          <a:xfrm>
            <a:off x="1005698" y="1989367"/>
            <a:ext cx="10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Transient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0DEE53-5174-67B1-E264-E8C7218BFCFF}"/>
              </a:ext>
            </a:extLst>
          </p:cNvPr>
          <p:cNvGrpSpPr/>
          <p:nvPr/>
        </p:nvGrpSpPr>
        <p:grpSpPr>
          <a:xfrm>
            <a:off x="3366052" y="3725107"/>
            <a:ext cx="2160369" cy="1175781"/>
            <a:chOff x="917367" y="2124980"/>
            <a:chExt cx="2160369" cy="1175781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B0D8AD3-6B37-6192-4083-FE2D5BFD6DAD}"/>
                </a:ext>
              </a:extLst>
            </p:cNvPr>
            <p:cNvSpPr/>
            <p:nvPr/>
          </p:nvSpPr>
          <p:spPr bwMode="auto">
            <a:xfrm>
              <a:off x="917367" y="2124980"/>
              <a:ext cx="2160369" cy="117578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8F59CE4-D909-01E2-1F36-62B2534F2BFA}"/>
                </a:ext>
              </a:extLst>
            </p:cNvPr>
            <p:cNvSpPr txBox="1"/>
            <p:nvPr/>
          </p:nvSpPr>
          <p:spPr>
            <a:xfrm>
              <a:off x="1115255" y="2660701"/>
              <a:ext cx="1923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Provoking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factors</a:t>
              </a:r>
              <a:endParaRPr lang="en-US" sz="180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24D95A8-DBDC-8290-C95D-EFF689029C6A}"/>
              </a:ext>
            </a:extLst>
          </p:cNvPr>
          <p:cNvSpPr txBox="1"/>
          <p:nvPr/>
        </p:nvSpPr>
        <p:spPr>
          <a:xfrm>
            <a:off x="3892911" y="3946414"/>
            <a:ext cx="110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Persistent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3360516-3F75-DE81-5162-B6820CC3513E}"/>
              </a:ext>
            </a:extLst>
          </p:cNvPr>
          <p:cNvCxnSpPr>
            <a:cxnSpLocks/>
            <a:stCxn id="61" idx="4"/>
            <a:endCxn id="66" idx="0"/>
          </p:cNvCxnSpPr>
          <p:nvPr/>
        </p:nvCxnSpPr>
        <p:spPr bwMode="auto">
          <a:xfrm flipH="1">
            <a:off x="3947763" y="4900888"/>
            <a:ext cx="498474" cy="3753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E35EF07-351E-B715-0884-8415244460E2}"/>
              </a:ext>
            </a:extLst>
          </p:cNvPr>
          <p:cNvSpPr txBox="1"/>
          <p:nvPr/>
        </p:nvSpPr>
        <p:spPr>
          <a:xfrm>
            <a:off x="691838" y="5276238"/>
            <a:ext cx="651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Active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cancer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/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severe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inflammatory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diseases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/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…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70" name="Date Placeholder 2">
            <a:extLst>
              <a:ext uri="{FF2B5EF4-FFF2-40B4-BE49-F238E27FC236}">
                <a16:creationId xmlns:a16="http://schemas.microsoft.com/office/drawing/2014/main" id="{4277417C-EFC4-382A-51BC-664E4676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02588" y="6553200"/>
            <a:ext cx="855662" cy="304800"/>
          </a:xfrm>
        </p:spPr>
        <p:txBody>
          <a:bodyPr/>
          <a:lstStyle/>
          <a:p>
            <a:fld id="{33075D7B-A07B-4BC0-B7FD-69181FAA0CBE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71" name="Slide Number Placeholder 4">
            <a:extLst>
              <a:ext uri="{FF2B5EF4-FFF2-40B4-BE49-F238E27FC236}">
                <a16:creationId xmlns:a16="http://schemas.microsoft.com/office/drawing/2014/main" id="{148D1E85-FBDD-DB7E-12AD-839E709A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738" y="6553200"/>
            <a:ext cx="542395" cy="304800"/>
          </a:xfrm>
        </p:spPr>
        <p:txBody>
          <a:bodyPr/>
          <a:lstStyle/>
          <a:p>
            <a:fld id="{5306AC46-015F-6E44-B83A-36E79AEF5356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2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BC7A-9182-0FE9-603C-99AF4F07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stratification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9C87-9727-BD2A-FF69-F8200A39E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5D7B-A07B-4BC0-B7FD-69181FAA0CBE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44C2B-0BD2-D9D5-7F80-6B66F325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E1693-24AC-CFDD-7532-10DF8D29BE44}"/>
              </a:ext>
            </a:extLst>
          </p:cNvPr>
          <p:cNvSpPr txBox="1"/>
          <p:nvPr/>
        </p:nvSpPr>
        <p:spPr>
          <a:xfrm>
            <a:off x="700552" y="1339841"/>
            <a:ext cx="6289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Not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all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patients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benefit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from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same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treatment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DOACs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/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VKs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accent6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Not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all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patients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have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same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clinical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recurrent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VTE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bleeding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prognosis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death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E4B054-72D5-2D41-44D1-075E2FC3529D}"/>
              </a:ext>
            </a:extLst>
          </p:cNvPr>
          <p:cNvGrpSpPr/>
          <p:nvPr/>
        </p:nvGrpSpPr>
        <p:grpSpPr>
          <a:xfrm>
            <a:off x="933082" y="2925892"/>
            <a:ext cx="7587108" cy="3141541"/>
            <a:chOff x="933082" y="2925892"/>
            <a:chExt cx="7587108" cy="3141541"/>
          </a:xfrm>
        </p:grpSpPr>
        <p:pic>
          <p:nvPicPr>
            <p:cNvPr id="8" name="Picture 7" descr="A picture containing cartoon, art&#10;&#10;Description automatically generated with medium confidence">
              <a:extLst>
                <a:ext uri="{FF2B5EF4-FFF2-40B4-BE49-F238E27FC236}">
                  <a16:creationId xmlns:a16="http://schemas.microsoft.com/office/drawing/2014/main" id="{A256A8EE-531F-41F7-0690-A517FB245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0164" y="2925892"/>
              <a:ext cx="2590026" cy="31415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75476-058C-0C55-B0F6-496D73E43EC7}"/>
                </a:ext>
              </a:extLst>
            </p:cNvPr>
            <p:cNvSpPr txBox="1"/>
            <p:nvPr/>
          </p:nvSpPr>
          <p:spPr>
            <a:xfrm>
              <a:off x="933082" y="4826983"/>
              <a:ext cx="5456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Is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there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any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new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phenotype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indicating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different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risks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of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clinical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complications/outcomes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for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the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VTE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patients?</a:t>
              </a:r>
              <a:endParaRPr lang="en-US" sz="1800" dirty="0">
                <a:solidFill>
                  <a:schemeClr val="accent6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9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0BD3-B70E-F17A-34CB-B4E14FA7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Scenarios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C61643-5545-D95A-67E1-BFD127A3B70D}"/>
              </a:ext>
            </a:extLst>
          </p:cNvPr>
          <p:cNvCxnSpPr>
            <a:cxnSpLocks/>
          </p:cNvCxnSpPr>
          <p:nvPr/>
        </p:nvCxnSpPr>
        <p:spPr bwMode="auto">
          <a:xfrm>
            <a:off x="2290725" y="2285831"/>
            <a:ext cx="1743343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862846-42A9-06FF-6581-F69AB807C11F}"/>
              </a:ext>
            </a:extLst>
          </p:cNvPr>
          <p:cNvGrpSpPr/>
          <p:nvPr/>
        </p:nvGrpSpPr>
        <p:grpSpPr>
          <a:xfrm>
            <a:off x="781594" y="1338166"/>
            <a:ext cx="1639705" cy="369332"/>
            <a:chOff x="1621688" y="4564915"/>
            <a:chExt cx="1639705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3C1F46-7B3F-C541-FC2F-9E5348784ADA}"/>
                </a:ext>
              </a:extLst>
            </p:cNvPr>
            <p:cNvSpPr/>
            <p:nvPr/>
          </p:nvSpPr>
          <p:spPr bwMode="auto">
            <a:xfrm>
              <a:off x="1621688" y="4588560"/>
              <a:ext cx="1639705" cy="33453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DEC53A-68A8-08B8-216E-2E07A6050ED3}"/>
                </a:ext>
              </a:extLst>
            </p:cNvPr>
            <p:cNvSpPr txBox="1"/>
            <p:nvPr/>
          </p:nvSpPr>
          <p:spPr>
            <a:xfrm>
              <a:off x="1621689" y="4564915"/>
              <a:ext cx="1262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chemeClr val="bg1"/>
                  </a:solidFill>
                  <a:latin typeface="+mn-lt"/>
                </a:rPr>
                <a:t>Pre-disease</a:t>
              </a:r>
              <a:endParaRPr lang="en-US" sz="18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88F03A-FCAE-35CC-E0F0-629A2F452AE8}"/>
              </a:ext>
            </a:extLst>
          </p:cNvPr>
          <p:cNvGrpSpPr/>
          <p:nvPr/>
        </p:nvGrpSpPr>
        <p:grpSpPr>
          <a:xfrm>
            <a:off x="781594" y="2106907"/>
            <a:ext cx="1702755" cy="369332"/>
            <a:chOff x="2972974" y="4564915"/>
            <a:chExt cx="1702755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BA7A36-8640-A3D9-548F-96F94BC93779}"/>
                </a:ext>
              </a:extLst>
            </p:cNvPr>
            <p:cNvSpPr/>
            <p:nvPr/>
          </p:nvSpPr>
          <p:spPr bwMode="auto">
            <a:xfrm>
              <a:off x="3012014" y="4588559"/>
              <a:ext cx="1663715" cy="33453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F39F2B-6F85-E374-A710-9B5EDCBECACF}"/>
                </a:ext>
              </a:extLst>
            </p:cNvPr>
            <p:cNvSpPr txBox="1"/>
            <p:nvPr/>
          </p:nvSpPr>
          <p:spPr>
            <a:xfrm>
              <a:off x="2972974" y="4564915"/>
              <a:ext cx="1509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chemeClr val="bg1"/>
                  </a:solidFill>
                  <a:latin typeface="+mn-lt"/>
                </a:rPr>
                <a:t>Disease</a:t>
              </a:r>
              <a:r>
                <a:rPr lang="zh-CN" altLang="en-US" sz="18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bg1"/>
                  </a:solidFill>
                  <a:latin typeface="+mn-lt"/>
                </a:rPr>
                <a:t>Onset</a:t>
              </a:r>
              <a:endParaRPr lang="en-US" sz="18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D716651-D7C7-D1ED-2023-AEC6D69F592C}"/>
              </a:ext>
            </a:extLst>
          </p:cNvPr>
          <p:cNvSpPr txBox="1"/>
          <p:nvPr/>
        </p:nvSpPr>
        <p:spPr>
          <a:xfrm>
            <a:off x="4318412" y="2095756"/>
            <a:ext cx="40784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Recurrent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events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/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Mortality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/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Prognosis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D48971-D04A-8677-CFF6-C790078DC89B}"/>
              </a:ext>
            </a:extLst>
          </p:cNvPr>
          <p:cNvCxnSpPr>
            <a:cxnSpLocks/>
          </p:cNvCxnSpPr>
          <p:nvPr/>
        </p:nvCxnSpPr>
        <p:spPr bwMode="auto">
          <a:xfrm>
            <a:off x="2410148" y="1502753"/>
            <a:ext cx="154972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88FD83-2849-6A72-BD8A-5E7DD97CDAB2}"/>
              </a:ext>
            </a:extLst>
          </p:cNvPr>
          <p:cNvSpPr txBox="1"/>
          <p:nvPr/>
        </p:nvSpPr>
        <p:spPr>
          <a:xfrm>
            <a:off x="4318413" y="1327016"/>
            <a:ext cx="40784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High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risk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</a:rPr>
              <a:t>group</a:t>
            </a:r>
            <a:r>
              <a:rPr lang="zh-CN" altLang="en-US" sz="1800" dirty="0">
                <a:solidFill>
                  <a:schemeClr val="accent6"/>
                </a:solidFill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/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incidence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disease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7A3878-70EB-244A-A577-C93A81A379C8}"/>
              </a:ext>
            </a:extLst>
          </p:cNvPr>
          <p:cNvSpPr txBox="1"/>
          <p:nvPr/>
        </p:nvSpPr>
        <p:spPr>
          <a:xfrm>
            <a:off x="2738818" y="1192534"/>
            <a:ext cx="1262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+mn-lt"/>
              </a:rPr>
              <a:t>Follow-up</a:t>
            </a:r>
            <a:endParaRPr lang="en-US" sz="16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F12738-6963-E004-1A58-A9EAAE6F85A4}"/>
              </a:ext>
            </a:extLst>
          </p:cNvPr>
          <p:cNvSpPr txBox="1"/>
          <p:nvPr/>
        </p:nvSpPr>
        <p:spPr>
          <a:xfrm>
            <a:off x="2771992" y="1926479"/>
            <a:ext cx="1262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+mn-lt"/>
              </a:rPr>
              <a:t>Follow-up</a:t>
            </a:r>
            <a:endParaRPr lang="en-US" sz="160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22" name="Picture 21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4C9C70C-15E6-9552-3ECC-38A6FABD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51" y="2680666"/>
            <a:ext cx="6391518" cy="1444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2D676F-3305-D8B5-A994-64ACD3E8BB07}"/>
              </a:ext>
            </a:extLst>
          </p:cNvPr>
          <p:cNvSpPr txBox="1"/>
          <p:nvPr/>
        </p:nvSpPr>
        <p:spPr>
          <a:xfrm>
            <a:off x="747132" y="1019165"/>
            <a:ext cx="1897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+mn-lt"/>
              </a:rPr>
              <a:t>Healthy</a:t>
            </a:r>
            <a:r>
              <a:rPr lang="zh-CN" altLang="en-US" sz="1600" dirty="0">
                <a:solidFill>
                  <a:schemeClr val="accent6"/>
                </a:solidFill>
                <a:latin typeface="+mn-lt"/>
              </a:rPr>
              <a:t>  </a:t>
            </a:r>
            <a:r>
              <a:rPr lang="en-US" altLang="zh-CN" sz="1600" dirty="0">
                <a:solidFill>
                  <a:schemeClr val="accent6"/>
                </a:solidFill>
                <a:latin typeface="+mn-lt"/>
              </a:rPr>
              <a:t>Controls</a:t>
            </a:r>
            <a:endParaRPr lang="en-US" sz="16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5DE594-1414-1365-90D8-447F60F16403}"/>
              </a:ext>
            </a:extLst>
          </p:cNvPr>
          <p:cNvSpPr txBox="1"/>
          <p:nvPr/>
        </p:nvSpPr>
        <p:spPr>
          <a:xfrm>
            <a:off x="781594" y="1824649"/>
            <a:ext cx="1312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+mn-lt"/>
              </a:rPr>
              <a:t>Cases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04447DEB-EB11-4F1C-97B1-B2DF46FB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02588" y="6553200"/>
            <a:ext cx="855662" cy="304800"/>
          </a:xfrm>
        </p:spPr>
        <p:txBody>
          <a:bodyPr/>
          <a:lstStyle/>
          <a:p>
            <a:fld id="{33075D7B-A07B-4BC0-B7FD-69181FAA0CBE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C46A87BD-CE27-49CA-F593-E65DF55F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738" y="6553200"/>
            <a:ext cx="542395" cy="304800"/>
          </a:xfrm>
        </p:spPr>
        <p:txBody>
          <a:bodyPr/>
          <a:lstStyle/>
          <a:p>
            <a:fld id="{5306AC46-015F-6E44-B83A-36E79AEF5356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32" name="Picture 31" descr="A picture containing text, font, web page, website&#10;&#10;Description automatically generated">
            <a:extLst>
              <a:ext uri="{FF2B5EF4-FFF2-40B4-BE49-F238E27FC236}">
                <a16:creationId xmlns:a16="http://schemas.microsoft.com/office/drawing/2014/main" id="{1E21B315-7241-95C9-6D80-48BB9326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33" y="4217729"/>
            <a:ext cx="6899767" cy="213541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EF8BD39-3D63-6777-48FD-C3F3EF53F3F4}"/>
              </a:ext>
            </a:extLst>
          </p:cNvPr>
          <p:cNvSpPr/>
          <p:nvPr/>
        </p:nvSpPr>
        <p:spPr bwMode="auto">
          <a:xfrm>
            <a:off x="1412633" y="5586761"/>
            <a:ext cx="1899279" cy="33453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198211-F950-E4C6-C0B5-FC48B5DB45C5}"/>
              </a:ext>
            </a:extLst>
          </p:cNvPr>
          <p:cNvSpPr/>
          <p:nvPr/>
        </p:nvSpPr>
        <p:spPr bwMode="auto">
          <a:xfrm>
            <a:off x="2484349" y="3429000"/>
            <a:ext cx="1195553" cy="33453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22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0B94-9F1D-0096-2CC9-D4AC351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5D0317-533E-5761-1496-6A92E839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5D7B-A07B-4BC0-B7FD-69181FAA0CBE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F539F-C100-FB11-1A73-31AE1460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5</a:t>
            </a:fld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0D337E-61B5-F944-F8E3-126A80B64174}"/>
              </a:ext>
            </a:extLst>
          </p:cNvPr>
          <p:cNvGrpSpPr/>
          <p:nvPr/>
        </p:nvGrpSpPr>
        <p:grpSpPr>
          <a:xfrm>
            <a:off x="216687" y="3962244"/>
            <a:ext cx="8710624" cy="1775795"/>
            <a:chOff x="221075" y="4139132"/>
            <a:chExt cx="8710624" cy="1775795"/>
          </a:xfrm>
        </p:grpSpPr>
        <p:pic>
          <p:nvPicPr>
            <p:cNvPr id="11" name="Graphic 10" descr="Inpatient with solid fill">
              <a:extLst>
                <a:ext uri="{FF2B5EF4-FFF2-40B4-BE49-F238E27FC236}">
                  <a16:creationId xmlns:a16="http://schemas.microsoft.com/office/drawing/2014/main" id="{B0E72677-D373-76AB-D8EE-6A02A08C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6211" y="434489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3E02A-7C90-C75D-08D1-54A7D5C6A915}"/>
                </a:ext>
              </a:extLst>
            </p:cNvPr>
            <p:cNvSpPr txBox="1"/>
            <p:nvPr/>
          </p:nvSpPr>
          <p:spPr>
            <a:xfrm>
              <a:off x="221075" y="5387401"/>
              <a:ext cx="4025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693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Acute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venous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thrombosis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patients</a:t>
              </a:r>
              <a:endParaRPr lang="en-US" sz="1800" dirty="0">
                <a:solidFill>
                  <a:schemeClr val="accent6"/>
                </a:solidFill>
                <a:latin typeface="+mn-lt"/>
              </a:endParaRPr>
            </a:p>
          </p:txBody>
        </p:sp>
        <p:pic>
          <p:nvPicPr>
            <p:cNvPr id="17" name="Picture 16" descr="A picture containing diagram, text, plan, technical drawing&#10;&#10;Description automatically generated">
              <a:extLst>
                <a:ext uri="{FF2B5EF4-FFF2-40B4-BE49-F238E27FC236}">
                  <a16:creationId xmlns:a16="http://schemas.microsoft.com/office/drawing/2014/main" id="{2B8FC85F-7CC0-25F8-BA2E-3E84AD8BA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045" y="4139132"/>
              <a:ext cx="4684654" cy="177579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8D3F6C-2B70-8B40-7A33-24795E1D97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07455" y="4717660"/>
              <a:ext cx="1297742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187695-99D4-C5D7-1050-9933AEBF9A78}"/>
              </a:ext>
            </a:extLst>
          </p:cNvPr>
          <p:cNvGrpSpPr/>
          <p:nvPr/>
        </p:nvGrpSpPr>
        <p:grpSpPr>
          <a:xfrm>
            <a:off x="426492" y="943073"/>
            <a:ext cx="7855372" cy="1850669"/>
            <a:chOff x="303334" y="949932"/>
            <a:chExt cx="7855372" cy="1850669"/>
          </a:xfrm>
        </p:grpSpPr>
        <p:pic>
          <p:nvPicPr>
            <p:cNvPr id="7" name="Graphic 6" descr="Inpatient with solid fill">
              <a:extLst>
                <a:ext uri="{FF2B5EF4-FFF2-40B4-BE49-F238E27FC236}">
                  <a16:creationId xmlns:a16="http://schemas.microsoft.com/office/drawing/2014/main" id="{DCF1300B-1C5E-762B-777B-9AACB627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6211" y="1242748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68DC3E-F474-46D5-01DE-ABCF7BB47381}"/>
                </a:ext>
              </a:extLst>
            </p:cNvPr>
            <p:cNvSpPr txBox="1"/>
            <p:nvPr/>
          </p:nvSpPr>
          <p:spPr>
            <a:xfrm>
              <a:off x="303334" y="2157148"/>
              <a:ext cx="3907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825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Deep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vein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thrombosis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patients</a:t>
              </a:r>
              <a:endParaRPr lang="en-US" sz="1800" dirty="0">
                <a:solidFill>
                  <a:schemeClr val="accent6"/>
                </a:solidFill>
                <a:latin typeface="+mn-lt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26461-9CA8-0D94-9011-88410936B9F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71251" y="1695584"/>
              <a:ext cx="1442827" cy="436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21" name="Picture 20" descr="A picture containing text, diagram, plan, line&#10;&#10;Description automatically generated">
              <a:extLst>
                <a:ext uri="{FF2B5EF4-FFF2-40B4-BE49-F238E27FC236}">
                  <a16:creationId xmlns:a16="http://schemas.microsoft.com/office/drawing/2014/main" id="{D40E0F0A-19DB-5363-A0C0-5E7C1E185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981"/>
            <a:stretch/>
          </p:blipFill>
          <p:spPr>
            <a:xfrm>
              <a:off x="4015992" y="949932"/>
              <a:ext cx="4142714" cy="185066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07F0782-E532-C865-1453-09DEC4D6E76F}"/>
              </a:ext>
            </a:extLst>
          </p:cNvPr>
          <p:cNvSpPr txBox="1"/>
          <p:nvPr/>
        </p:nvSpPr>
        <p:spPr>
          <a:xfrm>
            <a:off x="440800" y="3007309"/>
            <a:ext cx="826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Hierarchical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applied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23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variables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(variables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mainly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about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risk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factors)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5F7084-67F2-2E65-D6CD-33CDFE7D66AB}"/>
              </a:ext>
            </a:extLst>
          </p:cNvPr>
          <p:cNvSpPr txBox="1"/>
          <p:nvPr/>
        </p:nvSpPr>
        <p:spPr>
          <a:xfrm>
            <a:off x="566738" y="5739041"/>
            <a:ext cx="826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Hierarchical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applied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58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variables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(clinical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and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laboratory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variables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: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continuous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and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dichotomous)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788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6928-FC88-304F-6D18-9765881A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6BEB3-D600-2B67-1341-95FD3E3F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5D7B-A07B-4BC0-B7FD-69181FAA0CBE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B3F8C-F2B0-AD19-5C66-C908829D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53D39-6569-9BD3-BF3F-817B0074C26B}"/>
              </a:ext>
            </a:extLst>
          </p:cNvPr>
          <p:cNvSpPr txBox="1"/>
          <p:nvPr/>
        </p:nvSpPr>
        <p:spPr>
          <a:xfrm>
            <a:off x="379141" y="1004383"/>
            <a:ext cx="689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After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identifying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different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for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individuals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B67756-B83C-014F-3D7F-86D3C096D01C}"/>
              </a:ext>
            </a:extLst>
          </p:cNvPr>
          <p:cNvGrpSpPr/>
          <p:nvPr/>
        </p:nvGrpSpPr>
        <p:grpSpPr>
          <a:xfrm>
            <a:off x="896888" y="1720234"/>
            <a:ext cx="2566755" cy="2159619"/>
            <a:chOff x="837935" y="1910575"/>
            <a:chExt cx="2668298" cy="22755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8EAB3C-CF86-8DF3-D005-5C980203BD7D}"/>
                </a:ext>
              </a:extLst>
            </p:cNvPr>
            <p:cNvSpPr txBox="1"/>
            <p:nvPr/>
          </p:nvSpPr>
          <p:spPr>
            <a:xfrm>
              <a:off x="837935" y="3108658"/>
              <a:ext cx="1041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Cluster2</a:t>
              </a:r>
              <a:endParaRPr lang="en-US" sz="1800" dirty="0">
                <a:solidFill>
                  <a:schemeClr val="accent6"/>
                </a:solidFill>
                <a:latin typeface="+mn-lt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13B4A23-4EA9-EFF2-B5ED-E879E842CD2D}"/>
                </a:ext>
              </a:extLst>
            </p:cNvPr>
            <p:cNvGrpSpPr/>
            <p:nvPr/>
          </p:nvGrpSpPr>
          <p:grpSpPr>
            <a:xfrm>
              <a:off x="1013165" y="1910575"/>
              <a:ext cx="2493068" cy="2275520"/>
              <a:chOff x="1013165" y="1910575"/>
              <a:chExt cx="2493068" cy="227552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5395D04-542A-4961-8423-B7FC0A61E703}"/>
                  </a:ext>
                </a:extLst>
              </p:cNvPr>
              <p:cNvSpPr/>
              <p:nvPr/>
            </p:nvSpPr>
            <p:spPr bwMode="auto">
              <a:xfrm>
                <a:off x="1174051" y="1910575"/>
                <a:ext cx="691375" cy="69137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83EF55A-A3C9-442B-B878-9D0BC1CACD49}"/>
                  </a:ext>
                </a:extLst>
              </p:cNvPr>
              <p:cNvSpPr/>
              <p:nvPr/>
            </p:nvSpPr>
            <p:spPr bwMode="auto">
              <a:xfrm>
                <a:off x="1865426" y="3494720"/>
                <a:ext cx="691375" cy="6913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F4B345E-FC56-FD84-EBC0-6767C0C441CB}"/>
                  </a:ext>
                </a:extLst>
              </p:cNvPr>
              <p:cNvSpPr/>
              <p:nvPr/>
            </p:nvSpPr>
            <p:spPr bwMode="auto">
              <a:xfrm>
                <a:off x="1013165" y="2947637"/>
                <a:ext cx="691375" cy="691375"/>
              </a:xfrm>
              <a:prstGeom prst="ellipse">
                <a:avLst/>
              </a:prstGeom>
              <a:solidFill>
                <a:srgbClr val="73FB79">
                  <a:alpha val="41176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A240B6E-AF83-B2C0-C659-B01C23C2EB12}"/>
                  </a:ext>
                </a:extLst>
              </p:cNvPr>
              <p:cNvSpPr/>
              <p:nvPr/>
            </p:nvSpPr>
            <p:spPr bwMode="auto">
              <a:xfrm>
                <a:off x="2026312" y="2601950"/>
                <a:ext cx="691375" cy="691375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EBD96-0916-EFAE-EEA8-77096B8147B4}"/>
                  </a:ext>
                </a:extLst>
              </p:cNvPr>
              <p:cNvSpPr txBox="1"/>
              <p:nvPr/>
            </p:nvSpPr>
            <p:spPr>
              <a:xfrm>
                <a:off x="1013165" y="2094402"/>
                <a:ext cx="1041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Cluster1</a:t>
                </a:r>
                <a:endParaRPr lang="en-US" sz="1800" dirty="0">
                  <a:solidFill>
                    <a:schemeClr val="accent6"/>
                  </a:solidFill>
                  <a:latin typeface="+mn-lt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1B3235-7F38-FC4C-2692-3DD6604D880B}"/>
                  </a:ext>
                </a:extLst>
              </p:cNvPr>
              <p:cNvSpPr txBox="1"/>
              <p:nvPr/>
            </p:nvSpPr>
            <p:spPr>
              <a:xfrm>
                <a:off x="1851082" y="2762301"/>
                <a:ext cx="1041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Cluster3</a:t>
                </a:r>
                <a:endParaRPr lang="en-US" sz="1800" dirty="0">
                  <a:solidFill>
                    <a:schemeClr val="accent6"/>
                  </a:solidFill>
                  <a:latin typeface="+mn-lt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52938D-EE61-88FC-902F-A432BC29E493}"/>
                  </a:ext>
                </a:extLst>
              </p:cNvPr>
              <p:cNvSpPr txBox="1"/>
              <p:nvPr/>
            </p:nvSpPr>
            <p:spPr>
              <a:xfrm>
                <a:off x="1675854" y="3710748"/>
                <a:ext cx="1041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Cluster4</a:t>
                </a:r>
                <a:endParaRPr lang="en-US" sz="1800" dirty="0">
                  <a:solidFill>
                    <a:schemeClr val="accent6"/>
                  </a:solidFill>
                  <a:latin typeface="+mn-lt"/>
                </a:endParaRPr>
              </a:p>
            </p:txBody>
          </p:sp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74EB532A-695D-429C-CB5C-F5965F4B217C}"/>
                  </a:ext>
                </a:extLst>
              </p:cNvPr>
              <p:cNvSpPr/>
              <p:nvPr/>
            </p:nvSpPr>
            <p:spPr bwMode="auto">
              <a:xfrm>
                <a:off x="3082487" y="1910575"/>
                <a:ext cx="423746" cy="2178875"/>
              </a:xfrm>
              <a:prstGeom prst="rightBrace">
                <a:avLst/>
              </a:prstGeom>
              <a:noFill/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C8025B-5506-EDDE-3EEA-2B7822C6E0AB}"/>
              </a:ext>
            </a:extLst>
          </p:cNvPr>
          <p:cNvGrpSpPr/>
          <p:nvPr/>
        </p:nvGrpSpPr>
        <p:grpSpPr>
          <a:xfrm>
            <a:off x="3463643" y="1373715"/>
            <a:ext cx="5443317" cy="2371920"/>
            <a:chOff x="3463643" y="1373715"/>
            <a:chExt cx="5443317" cy="23719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27D750-2E6E-8CEF-0036-34A0CF367450}"/>
                </a:ext>
              </a:extLst>
            </p:cNvPr>
            <p:cNvGrpSpPr/>
            <p:nvPr/>
          </p:nvGrpSpPr>
          <p:grpSpPr>
            <a:xfrm>
              <a:off x="4215513" y="1373715"/>
              <a:ext cx="4691447" cy="2371920"/>
              <a:chOff x="3775074" y="1376680"/>
              <a:chExt cx="4691447" cy="237192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0B3014-075B-4E9D-F360-453F9DDE561E}"/>
                  </a:ext>
                </a:extLst>
              </p:cNvPr>
              <p:cNvSpPr txBox="1"/>
              <p:nvPr/>
            </p:nvSpPr>
            <p:spPr>
              <a:xfrm>
                <a:off x="3775074" y="1376680"/>
                <a:ext cx="46914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Describe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characteristic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of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different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clusters</a:t>
                </a:r>
                <a:endParaRPr lang="en-US" sz="1800" dirty="0">
                  <a:solidFill>
                    <a:schemeClr val="accent6"/>
                  </a:solidFill>
                  <a:latin typeface="+mn-lt"/>
                </a:endParaRPr>
              </a:p>
            </p:txBody>
          </p:sp>
          <p:pic>
            <p:nvPicPr>
              <p:cNvPr id="23" name="Picture 22" descr="A picture containing text, diagram, screenshot, map&#10;&#10;Description automatically generated">
                <a:extLst>
                  <a:ext uri="{FF2B5EF4-FFF2-40B4-BE49-F238E27FC236}">
                    <a16:creationId xmlns:a16="http://schemas.microsoft.com/office/drawing/2014/main" id="{29F2EBF4-1E93-FF56-8387-9C8F46C75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8713" y="1765694"/>
                <a:ext cx="3892370" cy="1982906"/>
              </a:xfrm>
              <a:prstGeom prst="rect">
                <a:avLst/>
              </a:prstGeom>
            </p:spPr>
          </p:pic>
        </p:grp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345D394-2765-7993-9630-09028E487C99}"/>
                </a:ext>
              </a:extLst>
            </p:cNvPr>
            <p:cNvCxnSpPr>
              <a:cxnSpLocks/>
              <a:endCxn id="23" idx="1"/>
            </p:cNvCxnSpPr>
            <p:nvPr/>
          </p:nvCxnSpPr>
          <p:spPr bwMode="auto">
            <a:xfrm flipV="1">
              <a:off x="3463643" y="2754182"/>
              <a:ext cx="1325509" cy="6557"/>
            </a:xfrm>
            <a:prstGeom prst="curved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B8779A-29D1-9D95-2152-BC74B0663C54}"/>
              </a:ext>
            </a:extLst>
          </p:cNvPr>
          <p:cNvGrpSpPr/>
          <p:nvPr/>
        </p:nvGrpSpPr>
        <p:grpSpPr>
          <a:xfrm>
            <a:off x="949948" y="2776995"/>
            <a:ext cx="7679584" cy="3566504"/>
            <a:chOff x="949948" y="2776995"/>
            <a:chExt cx="7679584" cy="3566504"/>
          </a:xfrm>
        </p:grpSpPr>
        <p:pic>
          <p:nvPicPr>
            <p:cNvPr id="41" name="Picture 40" descr="A picture containing diagram, line, plot, parallel&#10;&#10;Description automatically generated">
              <a:extLst>
                <a:ext uri="{FF2B5EF4-FFF2-40B4-BE49-F238E27FC236}">
                  <a16:creationId xmlns:a16="http://schemas.microsoft.com/office/drawing/2014/main" id="{8662408E-DF4B-7215-B83B-09E01F69B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411"/>
            <a:stretch/>
          </p:blipFill>
          <p:spPr>
            <a:xfrm>
              <a:off x="949948" y="4032666"/>
              <a:ext cx="2868942" cy="2310833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95EB8D6-029C-B251-4002-28DB5D3680D8}"/>
                </a:ext>
              </a:extLst>
            </p:cNvPr>
            <p:cNvGrpSpPr/>
            <p:nvPr/>
          </p:nvGrpSpPr>
          <p:grpSpPr>
            <a:xfrm>
              <a:off x="3259834" y="2776995"/>
              <a:ext cx="5369698" cy="2399176"/>
              <a:chOff x="3259834" y="2776995"/>
              <a:chExt cx="5369698" cy="239917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3BDD37-43FC-7EBF-803C-6CD387FA9398}"/>
                  </a:ext>
                </a:extLst>
              </p:cNvPr>
              <p:cNvSpPr txBox="1"/>
              <p:nvPr/>
            </p:nvSpPr>
            <p:spPr>
              <a:xfrm>
                <a:off x="4302859" y="3975842"/>
                <a:ext cx="43266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Clinical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Outcomes</a:t>
                </a:r>
              </a:p>
              <a:p>
                <a:pPr algn="l"/>
                <a:endParaRPr lang="en-US" altLang="zh-CN" sz="1800" dirty="0">
                  <a:solidFill>
                    <a:schemeClr val="accent6"/>
                  </a:solidFill>
                  <a:latin typeface="+mn-lt"/>
                </a:endParaRPr>
              </a:p>
              <a:p>
                <a:pPr algn="l"/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Hazard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ratio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for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recurrent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VTE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(compared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within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different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accent6"/>
                    </a:solidFill>
                    <a:latin typeface="+mn-lt"/>
                  </a:rPr>
                  <a:t>clusters)</a:t>
                </a:r>
                <a:r>
                  <a:rPr lang="zh-CN" altLang="en-US" sz="1800" dirty="0">
                    <a:solidFill>
                      <a:schemeClr val="accent6"/>
                    </a:solidFill>
                    <a:latin typeface="+mn-lt"/>
                  </a:rPr>
                  <a:t> </a:t>
                </a:r>
                <a:endParaRPr lang="en-US" sz="1800" dirty="0">
                  <a:solidFill>
                    <a:schemeClr val="accent6"/>
                  </a:solidFill>
                  <a:latin typeface="+mn-lt"/>
                </a:endParaRPr>
              </a:p>
            </p:txBody>
          </p:sp>
          <p:cxnSp>
            <p:nvCxnSpPr>
              <p:cNvPr id="32" name="Curved Connector 31">
                <a:extLst>
                  <a:ext uri="{FF2B5EF4-FFF2-40B4-BE49-F238E27FC236}">
                    <a16:creationId xmlns:a16="http://schemas.microsoft.com/office/drawing/2014/main" id="{8A10C3AB-2A0F-E922-67FB-E97B93B50569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 bwMode="auto">
              <a:xfrm rot="16200000" flipH="1">
                <a:off x="2881841" y="3154988"/>
                <a:ext cx="1799011" cy="1043026"/>
              </a:xfrm>
              <a:prstGeom prst="curvedConnector2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4E8969-303D-D849-D872-49676250F684}"/>
              </a:ext>
            </a:extLst>
          </p:cNvPr>
          <p:cNvGrpSpPr/>
          <p:nvPr/>
        </p:nvGrpSpPr>
        <p:grpSpPr>
          <a:xfrm>
            <a:off x="3259831" y="2876228"/>
            <a:ext cx="5884169" cy="3425367"/>
            <a:chOff x="3259831" y="2876228"/>
            <a:chExt cx="5884169" cy="34253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B44C4E-54A5-708A-4D79-10D14B0D1AEA}"/>
                </a:ext>
              </a:extLst>
            </p:cNvPr>
            <p:cNvSpPr txBox="1"/>
            <p:nvPr/>
          </p:nvSpPr>
          <p:spPr>
            <a:xfrm>
              <a:off x="4326673" y="5655264"/>
              <a:ext cx="4817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Omics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profiles</a:t>
              </a:r>
            </a:p>
            <a:p>
              <a:pPr algn="l"/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Differences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in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molecular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traits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among</a:t>
              </a:r>
              <a:r>
                <a:rPr lang="zh-CN" altLang="en-US" sz="1800" dirty="0">
                  <a:solidFill>
                    <a:schemeClr val="accent6"/>
                  </a:solidFill>
                  <a:latin typeface="+mn-lt"/>
                </a:rPr>
                <a:t> </a:t>
              </a:r>
              <a:r>
                <a:rPr lang="en-US" altLang="zh-CN" sz="1800" dirty="0">
                  <a:solidFill>
                    <a:schemeClr val="accent6"/>
                  </a:solidFill>
                  <a:latin typeface="+mn-lt"/>
                </a:rPr>
                <a:t>clusters</a:t>
              </a:r>
              <a:endParaRPr lang="en-US" sz="1800" dirty="0">
                <a:solidFill>
                  <a:schemeClr val="accent6"/>
                </a:solidFill>
                <a:latin typeface="+mn-lt"/>
              </a:endParaRPr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F82AD0E3-6DB9-B1C6-82B2-AE0D80D6CAF2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rot="16200000" flipH="1">
              <a:off x="2242151" y="3893908"/>
              <a:ext cx="3102202" cy="1066841"/>
            </a:xfrm>
            <a:prstGeom prst="curved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702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A5AC-FD03-A26C-6B01-F6BEEED2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1"/>
                </a:solidFill>
                <a:latin typeface="+mn-lt"/>
              </a:rPr>
              <a:t>h</a:t>
            </a:r>
            <a:r>
              <a:rPr lang="en-US" altLang="zh-CN" sz="2400" dirty="0">
                <a:solidFill>
                  <a:schemeClr val="bg1"/>
                </a:solidFill>
                <a:latin typeface="+mn-lt"/>
              </a:rPr>
              <a:t>ierarchical</a:t>
            </a:r>
            <a:r>
              <a:rPr lang="zh-CN" altLang="en-US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n-lt"/>
              </a:rPr>
              <a:t>clustering?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C8A79-001E-6E89-99A6-7C0A741D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5D7B-A07B-4BC0-B7FD-69181FAA0CBE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80DF3-1C74-8621-A570-C9B035AE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276E2-215F-63EA-668B-AD638E660321}"/>
              </a:ext>
            </a:extLst>
          </p:cNvPr>
          <p:cNvSpPr txBox="1"/>
          <p:nvPr/>
        </p:nvSpPr>
        <p:spPr>
          <a:xfrm>
            <a:off x="566738" y="1047956"/>
            <a:ext cx="8073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method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for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grouping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objects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based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their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similarity,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contrast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 err="1">
                <a:solidFill>
                  <a:schemeClr val="accent6"/>
                </a:solidFill>
                <a:latin typeface="+mn-lt"/>
              </a:rPr>
              <a:t>Kmeans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clustering,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hierarchical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doesn’t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require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pre-specify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number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clusters.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9" name="Picture 8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167DDB28-DC3E-B79C-94A0-E4BE8D76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35" y="1986920"/>
            <a:ext cx="2864470" cy="2275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00C73-6F01-DC0F-0A87-A830A247BF46}"/>
              </a:ext>
            </a:extLst>
          </p:cNvPr>
          <p:cNvSpPr txBox="1"/>
          <p:nvPr/>
        </p:nvSpPr>
        <p:spPr>
          <a:xfrm>
            <a:off x="4759789" y="2278082"/>
            <a:ext cx="41635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u="sng" dirty="0">
                <a:solidFill>
                  <a:schemeClr val="accent6"/>
                </a:solidFill>
                <a:latin typeface="+mn-lt"/>
              </a:rPr>
              <a:t>Two</a:t>
            </a:r>
            <a:r>
              <a:rPr lang="zh-CN" altLang="en-US" sz="1800" u="sng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u="sng" dirty="0">
                <a:solidFill>
                  <a:schemeClr val="accent6"/>
                </a:solidFill>
                <a:latin typeface="+mn-lt"/>
              </a:rPr>
              <a:t>types:</a:t>
            </a:r>
          </a:p>
          <a:p>
            <a:pPr algn="l"/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Agglomerative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clustering</a:t>
            </a:r>
          </a:p>
          <a:p>
            <a:pPr algn="l"/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each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observation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considered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cluster,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most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similar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merged</a:t>
            </a:r>
          </a:p>
          <a:p>
            <a:pPr algn="l"/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Divisive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all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objects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included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one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cluster,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most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different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successively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divided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1" name="Picture 10" descr="A diagram of a diagram&#10;&#10;Description automatically generated with low confidence">
            <a:extLst>
              <a:ext uri="{FF2B5EF4-FFF2-40B4-BE49-F238E27FC236}">
                <a16:creationId xmlns:a16="http://schemas.microsoft.com/office/drawing/2014/main" id="{FA22D2C1-F6F7-C0E9-517F-137C1652C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4431017"/>
            <a:ext cx="4474039" cy="21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0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4395-AB83-9AC5-EB5E-F606872B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E853B-2EEF-14CB-5196-E543B5B583AC}"/>
              </a:ext>
            </a:extLst>
          </p:cNvPr>
          <p:cNvSpPr txBox="1"/>
          <p:nvPr/>
        </p:nvSpPr>
        <p:spPr>
          <a:xfrm>
            <a:off x="566738" y="1070517"/>
            <a:ext cx="81423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800" u="sng" dirty="0">
                <a:solidFill>
                  <a:schemeClr val="accent6"/>
                </a:solidFill>
                <a:latin typeface="+mn-lt"/>
              </a:rPr>
              <a:t>Dendrogram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: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representation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records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and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hierarchy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clusters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altLang="zh-CN" sz="1800" u="sng" dirty="0">
                <a:solidFill>
                  <a:schemeClr val="accent6"/>
                </a:solidFill>
                <a:latin typeface="+mn-lt"/>
              </a:rPr>
              <a:t>Distance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: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measure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how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close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one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another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altLang="zh-CN" sz="1800" u="sng" dirty="0">
                <a:solidFill>
                  <a:schemeClr val="accent6"/>
                </a:solidFill>
                <a:latin typeface="+mn-lt"/>
              </a:rPr>
              <a:t>Dissimilarity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: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measure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how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close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one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another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B1CBF-9B7D-463F-5F79-2D1E58875E34}"/>
              </a:ext>
            </a:extLst>
          </p:cNvPr>
          <p:cNvSpPr txBox="1"/>
          <p:nvPr/>
        </p:nvSpPr>
        <p:spPr>
          <a:xfrm>
            <a:off x="566738" y="5464317"/>
            <a:ext cx="8162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leaves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tree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correspond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records.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length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branch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tree</a:t>
            </a:r>
          </a:p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indicates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degree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dissimilarity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between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corresponding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clusters.</a:t>
            </a:r>
            <a:endParaRPr lang="en-US" sz="180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3" name="Picture 12" descr="A picture containing diagram, plan, text, technical drawing&#10;&#10;Description automatically generated">
            <a:extLst>
              <a:ext uri="{FF2B5EF4-FFF2-40B4-BE49-F238E27FC236}">
                <a16:creationId xmlns:a16="http://schemas.microsoft.com/office/drawing/2014/main" id="{92BBB8C7-28AA-C80A-E416-71038381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40" y="1438507"/>
            <a:ext cx="3582947" cy="2847263"/>
          </a:xfrm>
          <a:prstGeom prst="rect">
            <a:avLst/>
          </a:prstGeom>
        </p:spPr>
      </p:pic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DAE5F34-B55C-2B12-B884-7377C940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02588" y="6553200"/>
            <a:ext cx="855662" cy="304800"/>
          </a:xfrm>
        </p:spPr>
        <p:txBody>
          <a:bodyPr/>
          <a:lstStyle/>
          <a:p>
            <a:fld id="{33075D7B-A07B-4BC0-B7FD-69181FAA0CBE}" type="datetime5">
              <a:rPr lang="en-US" smtClean="0"/>
              <a:t>19-Jun-23</a:t>
            </a:fld>
            <a:endParaRPr lang="en-GB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4903038-757D-F896-0AE4-EBAE8A6F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738" y="6553200"/>
            <a:ext cx="542395" cy="304800"/>
          </a:xfrm>
        </p:spPr>
        <p:txBody>
          <a:bodyPr/>
          <a:lstStyle/>
          <a:p>
            <a:fld id="{5306AC46-015F-6E44-B83A-36E79AEF5356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12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825B-B132-7F70-B076-2FDB4BF7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GB" dirty="0"/>
              <a:t>hierarchical clustering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59A97-5DDC-1F02-63F5-DB35C5EF3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4EAD-51C6-8D4D-9B89-05A3A08408C5}" type="datetime5">
              <a:rPr lang="nl-NL" smtClean="0"/>
              <a:t>19-jun-23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3E4E0-E9BF-DA54-F99A-88E09196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8D43D-7D33-2F43-82C4-C7C0902068A2}" type="slidenum">
              <a:rPr lang="en-GB" smtClean="0"/>
              <a:pPr/>
              <a:t>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BBE6F-1B02-0217-2722-90EBDEA9CB64}"/>
              </a:ext>
            </a:extLst>
          </p:cNvPr>
          <p:cNvSpPr txBox="1"/>
          <p:nvPr/>
        </p:nvSpPr>
        <p:spPr>
          <a:xfrm>
            <a:off x="646771" y="1293541"/>
            <a:ext cx="63450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Preparing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data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(computing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distance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between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objects)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Euclidean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GB" sz="1800" dirty="0">
                <a:solidFill>
                  <a:schemeClr val="accent6"/>
                </a:solidFill>
                <a:latin typeface="+mn-lt"/>
              </a:rPr>
              <a:t>distance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zh-CN" sz="1800" dirty="0">
              <a:solidFill>
                <a:schemeClr val="accent6"/>
              </a:solidFill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accent6"/>
                </a:solidFill>
                <a:latin typeface="+mn-lt"/>
              </a:rPr>
              <a:t>Manhattan distance</a:t>
            </a:r>
            <a:endParaRPr lang="en-US" altLang="zh-CN" sz="1800" dirty="0">
              <a:solidFill>
                <a:schemeClr val="accent6"/>
              </a:solidFill>
              <a:latin typeface="+mn-lt"/>
            </a:endParaRPr>
          </a:p>
          <a:p>
            <a:pPr algn="l"/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 algn="l">
              <a:buAutoNum type="arabicPeriod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 algn="l">
              <a:buFont typeface="+mj-lt"/>
              <a:buAutoNum type="arabicPeriod" startAt="2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Computing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dissimilarity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matrix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between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every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pair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of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objects</a:t>
            </a:r>
          </a:p>
          <a:p>
            <a:pPr marL="342900" indent="-342900" algn="l">
              <a:buAutoNum type="arabicPeriod" startAt="2"/>
            </a:pPr>
            <a:endParaRPr lang="en-US" sz="1800" dirty="0">
              <a:solidFill>
                <a:schemeClr val="accent6"/>
              </a:solidFill>
              <a:latin typeface="+mn-lt"/>
            </a:endParaRPr>
          </a:p>
          <a:p>
            <a:pPr marL="342900" indent="-342900" algn="l">
              <a:buAutoNum type="arabicPeriod" startAt="2"/>
            </a:pP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Using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Linkage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function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group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objects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tree,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based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distance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information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endParaRPr lang="en-GB" altLang="zh-CN" sz="1800" dirty="0">
              <a:solidFill>
                <a:schemeClr val="accent6"/>
              </a:solidFill>
              <a:latin typeface="+mn-lt"/>
            </a:endParaRPr>
          </a:p>
          <a:p>
            <a:pPr algn="l"/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     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that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close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proximity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are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linked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together</a:t>
            </a:r>
          </a:p>
          <a:p>
            <a:pPr algn="l"/>
            <a:endParaRPr lang="en-US" altLang="zh-CN" sz="1800" dirty="0">
              <a:solidFill>
                <a:schemeClr val="accent6"/>
              </a:solidFill>
              <a:latin typeface="+mn-lt"/>
            </a:endParaRPr>
          </a:p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4.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 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Determining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where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cut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the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tree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dendrogram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into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clusters</a:t>
            </a:r>
            <a:endParaRPr lang="en-GB" altLang="zh-CN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D70E5B-2E0A-634B-3FC6-227934A11EC2}"/>
              </a:ext>
            </a:extLst>
          </p:cNvPr>
          <p:cNvSpPr/>
          <p:nvPr/>
        </p:nvSpPr>
        <p:spPr bwMode="auto">
          <a:xfrm>
            <a:off x="1601826" y="3512634"/>
            <a:ext cx="751082" cy="317809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493D33-6CF2-A65D-16B0-B18FFF338FE8}"/>
              </a:ext>
            </a:extLst>
          </p:cNvPr>
          <p:cNvCxnSpPr>
            <a:cxnSpLocks/>
          </p:cNvCxnSpPr>
          <p:nvPr/>
        </p:nvCxnSpPr>
        <p:spPr bwMode="auto">
          <a:xfrm>
            <a:off x="2152185" y="3830443"/>
            <a:ext cx="200722" cy="138832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picture containing font, white, handwriting, calligraphy&#10;&#10;Description automatically generated">
            <a:extLst>
              <a:ext uri="{FF2B5EF4-FFF2-40B4-BE49-F238E27FC236}">
                <a16:creationId xmlns:a16="http://schemas.microsoft.com/office/drawing/2014/main" id="{2F1E535D-ED93-6EEA-3AF7-633E346D3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8416" y="2339361"/>
            <a:ext cx="2317099" cy="696168"/>
          </a:xfrm>
          <a:prstGeom prst="rect">
            <a:avLst/>
          </a:prstGeom>
        </p:spPr>
      </p:pic>
      <p:pic>
        <p:nvPicPr>
          <p:cNvPr id="14" name="Picture 13" descr="A picture containing font, handwriting, white, diagram&#10;&#10;Description automatically generated">
            <a:extLst>
              <a:ext uri="{FF2B5EF4-FFF2-40B4-BE49-F238E27FC236}">
                <a16:creationId xmlns:a16="http://schemas.microsoft.com/office/drawing/2014/main" id="{3D40A7B1-2DFC-67FA-9FC1-0662CDB1B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4668" y="1629867"/>
            <a:ext cx="2368782" cy="696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B10814-7AE1-194E-084C-50D7259D14D9}"/>
              </a:ext>
            </a:extLst>
          </p:cNvPr>
          <p:cNvSpPr txBox="1"/>
          <p:nvPr/>
        </p:nvSpPr>
        <p:spPr>
          <a:xfrm>
            <a:off x="1839951" y="5296829"/>
            <a:ext cx="5452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methods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to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compute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distance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between</a:t>
            </a:r>
            <a:r>
              <a:rPr lang="zh-CN" altLang="en-US" sz="18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chemeClr val="accent6"/>
                </a:solidFill>
                <a:latin typeface="+mn-lt"/>
              </a:rPr>
              <a:t>clusters</a:t>
            </a:r>
          </a:p>
          <a:p>
            <a:pPr algn="l"/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“complete”,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”single”,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“average”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,</a:t>
            </a:r>
            <a:r>
              <a:rPr lang="zh-CN" alt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+mn-lt"/>
              </a:rPr>
              <a:t>“Ward”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7397711"/>
      </p:ext>
    </p:extLst>
  </p:cSld>
  <p:clrMapOvr>
    <a:masterClrMapping/>
  </p:clrMapOvr>
</p:sld>
</file>

<file path=ppt/theme/theme1.xml><?xml version="1.0" encoding="utf-8"?>
<a:theme xmlns:a="http://schemas.openxmlformats.org/drawingml/2006/main" name="LUMC Basispresentatie_ENG">
  <a:themeElements>
    <a:clrScheme name="Aangepast 31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800" dirty="0" smtClean="0"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800" dirty="0" smtClean="0">
            <a:solidFill>
              <a:schemeClr val="accent6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75726BA2F244AB4458CA1D7599EC1" ma:contentTypeVersion="6" ma:contentTypeDescription="Een nieuw document maken." ma:contentTypeScope="" ma:versionID="79f837cafb0c38f6ea62a33c9c40855c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9ba8469ad252d89c559c8a43ee14d2a3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afz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aan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van" ma:hidden="true" ma:internalName="EmailFrom">
      <xsd:simpleType>
        <xsd:restriction base="dms:Text"/>
      </xsd:simpleType>
    </xsd:element>
    <xsd:element name="EmailSubject" ma:index="12" nillable="true" ma:displayName="E-mailonderwerp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3" nillable="true" ma:displayName="Kopteksten voor e-mail" ma:hidden="true" ma:internalName="EmailHeader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mailTo xmlns="http://schemas.microsoft.com/sharepoint/v3" xsi:nil="true"/>
    <EmailHeaders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7F0BBD-4A24-4605-AB19-198D3109E5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F3DDF2-A0BE-4524-AE66-C3F3482EA0D7}">
  <ds:schemaRefs>
    <ds:schemaRef ds:uri="http://schemas.microsoft.com/sharepoint/v3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sharepoint/v4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3C91030-72D8-41BE-AC62-B0B4D46742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28713</TotalTime>
  <Words>795</Words>
  <Application>Microsoft Office PowerPoint</Application>
  <PresentationFormat>On-screen Show (4:3)</PresentationFormat>
  <Paragraphs>172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Tahoma</vt:lpstr>
      <vt:lpstr>Times</vt:lpstr>
      <vt:lpstr>LUMC Basispresentatie_ENG</vt:lpstr>
      <vt:lpstr>Hierarchical Clustering in Clinical Research  —— Using Venous Thrombosis as an example</vt:lpstr>
      <vt:lpstr>Background</vt:lpstr>
      <vt:lpstr>The issues of current risk stratification</vt:lpstr>
      <vt:lpstr>Different Scenarios</vt:lpstr>
      <vt:lpstr>The main idea</vt:lpstr>
      <vt:lpstr>The main idea</vt:lpstr>
      <vt:lpstr>What’s hierarchical clustering? </vt:lpstr>
      <vt:lpstr>Key Terms</vt:lpstr>
      <vt:lpstr>Steps to do hierarchical clustering</vt:lpstr>
      <vt:lpstr>PowerPoint Presentation</vt:lpstr>
      <vt:lpstr>Other things to consider</vt:lpstr>
      <vt:lpstr>PowerPoint Presentation</vt:lpstr>
      <vt:lpstr>Combined with our “Own” Work</vt:lpstr>
      <vt:lpstr>Metabolites Data</vt:lpstr>
      <vt:lpstr>Results</vt:lpstr>
      <vt:lpstr>PowerPoint Presentation</vt:lpstr>
    </vt:vector>
  </TitlesOfParts>
  <Company>LUMC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modelling in practice</dc:title>
  <dc:creator>Groenwold, R.H.H. (EPI)</dc:creator>
  <cp:lastModifiedBy>Deng, K. (EPI)</cp:lastModifiedBy>
  <cp:revision>81</cp:revision>
  <dcterms:created xsi:type="dcterms:W3CDTF">2017-10-19T07:13:40Z</dcterms:created>
  <dcterms:modified xsi:type="dcterms:W3CDTF">2023-06-19T07:26:38Z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0x010100F3375726BA2F244AB4458CA1D7599EC1</vt:lpwstr>
  </property>
</Properties>
</file>